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82" r:id="rId6"/>
    <p:sldId id="281" r:id="rId7"/>
    <p:sldId id="265" r:id="rId8"/>
    <p:sldId id="283" r:id="rId9"/>
    <p:sldId id="273" r:id="rId10"/>
    <p:sldId id="279" r:id="rId11"/>
    <p:sldId id="266" r:id="rId12"/>
    <p:sldId id="284" r:id="rId13"/>
    <p:sldId id="285" r:id="rId14"/>
    <p:sldId id="286" r:id="rId15"/>
    <p:sldId id="280" r:id="rId16"/>
    <p:sldId id="268" r:id="rId17"/>
    <p:sldId id="269" r:id="rId18"/>
    <p:sldId id="288" r:id="rId19"/>
    <p:sldId id="270" r:id="rId20"/>
    <p:sldId id="271" r:id="rId21"/>
    <p:sldId id="287" r:id="rId22"/>
    <p:sldId id="278" r:id="rId23"/>
    <p:sldId id="25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AE9"/>
    <a:srgbClr val="ABDEF4"/>
    <a:srgbClr val="CBEAF8"/>
    <a:srgbClr val="E3F3FB"/>
    <a:srgbClr val="EAF3F8"/>
    <a:srgbClr val="E9F4FA"/>
    <a:srgbClr val="A2D6EF"/>
    <a:srgbClr val="2E4D63"/>
    <a:srgbClr val="5686A8"/>
    <a:srgbClr val="66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78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6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5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51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98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60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2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4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8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7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48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2B8C-E81A-4559-905F-EA468C4AE0F6}" type="datetimeFigureOut">
              <a:rPr lang="zh-CN" altLang="en-US" smtClean="0"/>
              <a:pPr/>
              <a:t>2018/11/11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4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 79"/>
          <p:cNvSpPr/>
          <p:nvPr/>
        </p:nvSpPr>
        <p:spPr>
          <a:xfrm>
            <a:off x="-1" y="4882636"/>
            <a:ext cx="12192001" cy="1975365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1" y="5412809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1" y="5724661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10886" y="1556912"/>
            <a:ext cx="377022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zh-CN" sz="9600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2018</a:t>
            </a:r>
            <a:endParaRPr lang="zh-CN" altLang="en-US" sz="9600" dirty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rot="900000">
            <a:off x="8239736" y="1178883"/>
            <a:ext cx="636415" cy="440024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50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837701" y="3126573"/>
            <a:ext cx="10516598" cy="707886"/>
            <a:chOff x="837701" y="3075056"/>
            <a:chExt cx="10516598" cy="707886"/>
          </a:xfrm>
        </p:grpSpPr>
        <p:grpSp>
          <p:nvGrpSpPr>
            <p:cNvPr id="9" name="组合 8"/>
            <p:cNvGrpSpPr/>
            <p:nvPr/>
          </p:nvGrpSpPr>
          <p:grpSpPr>
            <a:xfrm>
              <a:off x="837701" y="3295380"/>
              <a:ext cx="10516598" cy="267238"/>
              <a:chOff x="837701" y="3295381"/>
              <a:chExt cx="10516598" cy="267238"/>
            </a:xfrm>
          </p:grpSpPr>
          <p:sp>
            <p:nvSpPr>
              <p:cNvPr id="10" name="椭圆 9"/>
              <p:cNvSpPr/>
              <p:nvPr/>
            </p:nvSpPr>
            <p:spPr>
              <a:xfrm rot="10800000">
                <a:off x="2551641" y="3295381"/>
                <a:ext cx="267237" cy="267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 rot="10800000">
                <a:off x="1913518" y="3328786"/>
                <a:ext cx="200428" cy="200428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 rot="10800000">
                <a:off x="1342205" y="3362190"/>
                <a:ext cx="133619" cy="13361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rot="10800000">
                <a:off x="837701" y="3395595"/>
                <a:ext cx="66809" cy="66809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9373122" y="3295382"/>
                <a:ext cx="267237" cy="267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0078054" y="3328787"/>
                <a:ext cx="200428" cy="200428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716176" y="3362191"/>
                <a:ext cx="133619" cy="13361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287490" y="3395595"/>
                <a:ext cx="66809" cy="66809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3182377" y="3075056"/>
              <a:ext cx="5827237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Segoe UI Light" panose="020B0502040204020203" pitchFamily="34" charset="0"/>
                </a:rPr>
                <a:t>昆明索菲特实习实训团队</a:t>
              </a:r>
              <a:endParaRPr lang="en-US" altLang="zh-CN" sz="4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849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10800000">
            <a:off x="2551641" y="3295381"/>
            <a:ext cx="267237" cy="26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0800000">
            <a:off x="1913518" y="3328786"/>
            <a:ext cx="200428" cy="20042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0800000">
            <a:off x="1342205" y="3362190"/>
            <a:ext cx="133619" cy="13361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0800000">
            <a:off x="837701" y="3395595"/>
            <a:ext cx="66809" cy="66809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373122" y="3295382"/>
            <a:ext cx="267237" cy="26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078054" y="3328787"/>
            <a:ext cx="200428" cy="20042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716176" y="3362191"/>
            <a:ext cx="133619" cy="13361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287490" y="3395595"/>
            <a:ext cx="66809" cy="66809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190771" y="2828836"/>
            <a:ext cx="1207383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7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60528" y="2811246"/>
            <a:ext cx="4440700" cy="1020065"/>
            <a:chOff x="4494727" y="2895096"/>
            <a:chExt cx="4440700" cy="1020065"/>
          </a:xfrm>
        </p:grpSpPr>
        <p:sp>
          <p:nvSpPr>
            <p:cNvPr id="14" name="文本框 13"/>
            <p:cNvSpPr txBox="1"/>
            <p:nvPr/>
          </p:nvSpPr>
          <p:spPr>
            <a:xfrm>
              <a:off x="4494727" y="2895096"/>
              <a:ext cx="44407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实训成果</a:t>
              </a:r>
              <a:endParaRPr lang="en-US" altLang="zh-CN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494727" y="3607384"/>
              <a:ext cx="4404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494727" y="3504543"/>
              <a:ext cx="4404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任意多边形 16"/>
          <p:cNvSpPr/>
          <p:nvPr/>
        </p:nvSpPr>
        <p:spPr>
          <a:xfrm>
            <a:off x="-1" y="4882636"/>
            <a:ext cx="12192001" cy="1975365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-1" y="5412809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" y="5724661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900000">
            <a:off x="8239736" y="1178883"/>
            <a:ext cx="636415" cy="440024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12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285518" y="281866"/>
            <a:ext cx="16209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实习成果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94818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818030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641243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2" y="2085613"/>
            <a:ext cx="3661787" cy="274634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35" y="2387116"/>
            <a:ext cx="3072622" cy="2304466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9" y="2242527"/>
            <a:ext cx="3127512" cy="20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285518" y="281866"/>
            <a:ext cx="16209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实习成果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94818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818030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641243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2" y="2420796"/>
            <a:ext cx="3661787" cy="207597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35" y="2387116"/>
            <a:ext cx="3072621" cy="2304466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9" y="1630017"/>
            <a:ext cx="2203174" cy="3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91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285518" y="281866"/>
            <a:ext cx="16209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实习成果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94818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818030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641243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8080"/>
            <a:ext cx="4357067" cy="279869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35" y="2054088"/>
            <a:ext cx="3072621" cy="2347302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8" y="2499138"/>
            <a:ext cx="3566493" cy="237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12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285518" y="281866"/>
            <a:ext cx="16209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实习成果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94818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818030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641243" y="5334263"/>
            <a:ext cx="2555939" cy="0"/>
          </a:xfrm>
          <a:prstGeom prst="line">
            <a:avLst/>
          </a:prstGeom>
          <a:ln>
            <a:solidFill>
              <a:srgbClr val="53BA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8" y="2420796"/>
            <a:ext cx="2784273" cy="278427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61" y="2199861"/>
            <a:ext cx="3728276" cy="2796208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37" y="2499138"/>
            <a:ext cx="3329241" cy="24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57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10800000">
            <a:off x="2551641" y="3295381"/>
            <a:ext cx="267237" cy="26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0800000">
            <a:off x="1913518" y="3328786"/>
            <a:ext cx="200428" cy="20042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0800000">
            <a:off x="1342205" y="3362190"/>
            <a:ext cx="133619" cy="13361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0800000">
            <a:off x="837701" y="3395595"/>
            <a:ext cx="66809" cy="66809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373122" y="3295382"/>
            <a:ext cx="267237" cy="26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078054" y="3328787"/>
            <a:ext cx="200428" cy="20042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716176" y="3362191"/>
            <a:ext cx="133619" cy="13361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287490" y="3395595"/>
            <a:ext cx="66809" cy="66809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190771" y="2828836"/>
            <a:ext cx="1207383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7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42465" y="2744012"/>
            <a:ext cx="4440700" cy="1087299"/>
            <a:chOff x="4476664" y="2827862"/>
            <a:chExt cx="4440700" cy="1087299"/>
          </a:xfrm>
        </p:grpSpPr>
        <p:sp>
          <p:nvSpPr>
            <p:cNvPr id="14" name="文本框 13"/>
            <p:cNvSpPr txBox="1"/>
            <p:nvPr/>
          </p:nvSpPr>
          <p:spPr>
            <a:xfrm>
              <a:off x="4476664" y="2827862"/>
              <a:ext cx="44407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实训心得体会</a:t>
              </a:r>
              <a:endParaRPr lang="en-US" altLang="zh-CN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494727" y="3607384"/>
              <a:ext cx="4404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494727" y="3504543"/>
              <a:ext cx="4404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任意多边形 16"/>
          <p:cNvSpPr/>
          <p:nvPr/>
        </p:nvSpPr>
        <p:spPr>
          <a:xfrm>
            <a:off x="-1" y="4882636"/>
            <a:ext cx="12192001" cy="1975365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-1" y="5412809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" y="5724661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900000">
            <a:off x="8239736" y="1178883"/>
            <a:ext cx="636415" cy="440024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560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567378" y="281866"/>
            <a:ext cx="30572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实习心得</a:t>
            </a:r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</a:t>
            </a:r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李耀玮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68"/>
          <p:cNvGrpSpPr/>
          <p:nvPr/>
        </p:nvGrpSpPr>
        <p:grpSpPr>
          <a:xfrm>
            <a:off x="7891323" y="2905728"/>
            <a:ext cx="1971346" cy="1875140"/>
            <a:chOff x="5929313" y="3817937"/>
            <a:chExt cx="1854201" cy="1763712"/>
          </a:xfrm>
          <a:solidFill>
            <a:srgbClr val="53BAE9"/>
          </a:solidFill>
        </p:grpSpPr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6369051" y="3825874"/>
              <a:ext cx="395288" cy="187325"/>
            </a:xfrm>
            <a:custGeom>
              <a:avLst/>
              <a:gdLst>
                <a:gd name="T0" fmla="*/ 0 w 105"/>
                <a:gd name="T1" fmla="*/ 40 h 50"/>
                <a:gd name="T2" fmla="*/ 105 w 105"/>
                <a:gd name="T3" fmla="*/ 0 h 50"/>
                <a:gd name="T4" fmla="*/ 95 w 105"/>
                <a:gd name="T5" fmla="*/ 40 h 50"/>
                <a:gd name="T6" fmla="*/ 75 w 105"/>
                <a:gd name="T7" fmla="*/ 50 h 50"/>
                <a:gd name="T8" fmla="*/ 0 w 10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">
                  <a:moveTo>
                    <a:pt x="0" y="40"/>
                  </a:moveTo>
                  <a:cubicBezTo>
                    <a:pt x="32" y="20"/>
                    <a:pt x="67" y="5"/>
                    <a:pt x="105" y="0"/>
                  </a:cubicBezTo>
                  <a:cubicBezTo>
                    <a:pt x="101" y="13"/>
                    <a:pt x="98" y="27"/>
                    <a:pt x="95" y="40"/>
                  </a:cubicBezTo>
                  <a:cubicBezTo>
                    <a:pt x="88" y="41"/>
                    <a:pt x="81" y="45"/>
                    <a:pt x="75" y="50"/>
                  </a:cubicBezTo>
                  <a:cubicBezTo>
                    <a:pt x="50" y="46"/>
                    <a:pt x="25" y="43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6783388" y="3817937"/>
              <a:ext cx="288925" cy="176212"/>
            </a:xfrm>
            <a:custGeom>
              <a:avLst/>
              <a:gdLst>
                <a:gd name="T0" fmla="*/ 11 w 77"/>
                <a:gd name="T1" fmla="*/ 2 h 47"/>
                <a:gd name="T2" fmla="*/ 77 w 77"/>
                <a:gd name="T3" fmla="*/ 8 h 47"/>
                <a:gd name="T4" fmla="*/ 0 w 77"/>
                <a:gd name="T5" fmla="*/ 47 h 47"/>
                <a:gd name="T6" fmla="*/ 11 w 77"/>
                <a:gd name="T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47">
                  <a:moveTo>
                    <a:pt x="11" y="2"/>
                  </a:moveTo>
                  <a:cubicBezTo>
                    <a:pt x="33" y="0"/>
                    <a:pt x="56" y="2"/>
                    <a:pt x="77" y="8"/>
                  </a:cubicBezTo>
                  <a:cubicBezTo>
                    <a:pt x="50" y="18"/>
                    <a:pt x="24" y="30"/>
                    <a:pt x="0" y="47"/>
                  </a:cubicBezTo>
                  <a:cubicBezTo>
                    <a:pt x="3" y="31"/>
                    <a:pt x="7" y="16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6802438" y="3878262"/>
              <a:ext cx="661988" cy="511175"/>
            </a:xfrm>
            <a:custGeom>
              <a:avLst/>
              <a:gdLst>
                <a:gd name="T0" fmla="*/ 0 w 176"/>
                <a:gd name="T1" fmla="*/ 45 h 136"/>
                <a:gd name="T2" fmla="*/ 100 w 176"/>
                <a:gd name="T3" fmla="*/ 0 h 136"/>
                <a:gd name="T4" fmla="*/ 172 w 176"/>
                <a:gd name="T5" fmla="*/ 44 h 136"/>
                <a:gd name="T6" fmla="*/ 170 w 176"/>
                <a:gd name="T7" fmla="*/ 136 h 136"/>
                <a:gd name="T8" fmla="*/ 147 w 176"/>
                <a:gd name="T9" fmla="*/ 117 h 136"/>
                <a:gd name="T10" fmla="*/ 0 w 176"/>
                <a:gd name="T11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36">
                  <a:moveTo>
                    <a:pt x="0" y="45"/>
                  </a:moveTo>
                  <a:cubicBezTo>
                    <a:pt x="30" y="24"/>
                    <a:pt x="64" y="9"/>
                    <a:pt x="100" y="0"/>
                  </a:cubicBezTo>
                  <a:cubicBezTo>
                    <a:pt x="127" y="9"/>
                    <a:pt x="151" y="25"/>
                    <a:pt x="172" y="44"/>
                  </a:cubicBezTo>
                  <a:cubicBezTo>
                    <a:pt x="172" y="75"/>
                    <a:pt x="176" y="106"/>
                    <a:pt x="170" y="136"/>
                  </a:cubicBezTo>
                  <a:cubicBezTo>
                    <a:pt x="161" y="131"/>
                    <a:pt x="155" y="123"/>
                    <a:pt x="147" y="117"/>
                  </a:cubicBezTo>
                  <a:cubicBezTo>
                    <a:pt x="105" y="82"/>
                    <a:pt x="53" y="60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6113463" y="4032249"/>
              <a:ext cx="541338" cy="782637"/>
            </a:xfrm>
            <a:custGeom>
              <a:avLst/>
              <a:gdLst>
                <a:gd name="T0" fmla="*/ 0 w 144"/>
                <a:gd name="T1" fmla="*/ 62 h 208"/>
                <a:gd name="T2" fmla="*/ 48 w 144"/>
                <a:gd name="T3" fmla="*/ 2 h 208"/>
                <a:gd name="T4" fmla="*/ 140 w 144"/>
                <a:gd name="T5" fmla="*/ 10 h 208"/>
                <a:gd name="T6" fmla="*/ 128 w 144"/>
                <a:gd name="T7" fmla="*/ 34 h 208"/>
                <a:gd name="T8" fmla="*/ 46 w 144"/>
                <a:gd name="T9" fmla="*/ 208 h 208"/>
                <a:gd name="T10" fmla="*/ 0 w 144"/>
                <a:gd name="T11" fmla="*/ 6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0" y="62"/>
                  </a:moveTo>
                  <a:cubicBezTo>
                    <a:pt x="12" y="39"/>
                    <a:pt x="29" y="19"/>
                    <a:pt x="48" y="2"/>
                  </a:cubicBezTo>
                  <a:cubicBezTo>
                    <a:pt x="79" y="0"/>
                    <a:pt x="110" y="5"/>
                    <a:pt x="140" y="10"/>
                  </a:cubicBezTo>
                  <a:cubicBezTo>
                    <a:pt x="144" y="21"/>
                    <a:pt x="134" y="27"/>
                    <a:pt x="128" y="34"/>
                  </a:cubicBezTo>
                  <a:cubicBezTo>
                    <a:pt x="84" y="82"/>
                    <a:pt x="60" y="145"/>
                    <a:pt x="46" y="208"/>
                  </a:cubicBezTo>
                  <a:cubicBezTo>
                    <a:pt x="16" y="166"/>
                    <a:pt x="2" y="11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6750051" y="4108449"/>
              <a:ext cx="673100" cy="923925"/>
            </a:xfrm>
            <a:custGeom>
              <a:avLst/>
              <a:gdLst>
                <a:gd name="T0" fmla="*/ 6 w 179"/>
                <a:gd name="T1" fmla="*/ 42 h 246"/>
                <a:gd name="T2" fmla="*/ 14 w 179"/>
                <a:gd name="T3" fmla="*/ 0 h 246"/>
                <a:gd name="T4" fmla="*/ 170 w 179"/>
                <a:gd name="T5" fmla="*/ 84 h 246"/>
                <a:gd name="T6" fmla="*/ 179 w 179"/>
                <a:gd name="T7" fmla="*/ 116 h 246"/>
                <a:gd name="T8" fmla="*/ 132 w 179"/>
                <a:gd name="T9" fmla="*/ 246 h 246"/>
                <a:gd name="T10" fmla="*/ 114 w 179"/>
                <a:gd name="T11" fmla="*/ 246 h 246"/>
                <a:gd name="T12" fmla="*/ 6 w 179"/>
                <a:gd name="T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46">
                  <a:moveTo>
                    <a:pt x="6" y="42"/>
                  </a:moveTo>
                  <a:cubicBezTo>
                    <a:pt x="6" y="28"/>
                    <a:pt x="0" y="10"/>
                    <a:pt x="14" y="0"/>
                  </a:cubicBezTo>
                  <a:cubicBezTo>
                    <a:pt x="71" y="16"/>
                    <a:pt x="127" y="42"/>
                    <a:pt x="170" y="84"/>
                  </a:cubicBezTo>
                  <a:cubicBezTo>
                    <a:pt x="168" y="96"/>
                    <a:pt x="170" y="108"/>
                    <a:pt x="179" y="116"/>
                  </a:cubicBezTo>
                  <a:cubicBezTo>
                    <a:pt x="171" y="161"/>
                    <a:pt x="156" y="206"/>
                    <a:pt x="132" y="246"/>
                  </a:cubicBezTo>
                  <a:cubicBezTo>
                    <a:pt x="126" y="246"/>
                    <a:pt x="120" y="246"/>
                    <a:pt x="114" y="246"/>
                  </a:cubicBezTo>
                  <a:cubicBezTo>
                    <a:pt x="57" y="192"/>
                    <a:pt x="13" y="121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7505701" y="4103687"/>
              <a:ext cx="277813" cy="766762"/>
            </a:xfrm>
            <a:custGeom>
              <a:avLst/>
              <a:gdLst>
                <a:gd name="T0" fmla="*/ 2 w 74"/>
                <a:gd name="T1" fmla="*/ 0 h 204"/>
                <a:gd name="T2" fmla="*/ 57 w 74"/>
                <a:gd name="T3" fmla="*/ 204 h 204"/>
                <a:gd name="T4" fmla="*/ 11 w 74"/>
                <a:gd name="T5" fmla="*/ 110 h 204"/>
                <a:gd name="T6" fmla="*/ 0 w 74"/>
                <a:gd name="T7" fmla="*/ 74 h 204"/>
                <a:gd name="T8" fmla="*/ 2 w 74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04">
                  <a:moveTo>
                    <a:pt x="2" y="0"/>
                  </a:moveTo>
                  <a:cubicBezTo>
                    <a:pt x="51" y="54"/>
                    <a:pt x="74" y="132"/>
                    <a:pt x="57" y="204"/>
                  </a:cubicBezTo>
                  <a:cubicBezTo>
                    <a:pt x="47" y="170"/>
                    <a:pt x="31" y="138"/>
                    <a:pt x="11" y="110"/>
                  </a:cubicBezTo>
                  <a:cubicBezTo>
                    <a:pt x="18" y="97"/>
                    <a:pt x="12" y="81"/>
                    <a:pt x="0" y="74"/>
                  </a:cubicBezTo>
                  <a:cubicBezTo>
                    <a:pt x="2" y="49"/>
                    <a:pt x="2" y="2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6351588" y="4141787"/>
              <a:ext cx="796925" cy="1157287"/>
            </a:xfrm>
            <a:custGeom>
              <a:avLst/>
              <a:gdLst>
                <a:gd name="T0" fmla="*/ 83 w 212"/>
                <a:gd name="T1" fmla="*/ 7 h 308"/>
                <a:gd name="T2" fmla="*/ 96 w 212"/>
                <a:gd name="T3" fmla="*/ 0 h 308"/>
                <a:gd name="T4" fmla="*/ 158 w 212"/>
                <a:gd name="T5" fmla="*/ 189 h 308"/>
                <a:gd name="T6" fmla="*/ 208 w 212"/>
                <a:gd name="T7" fmla="*/ 247 h 308"/>
                <a:gd name="T8" fmla="*/ 212 w 212"/>
                <a:gd name="T9" fmla="*/ 273 h 308"/>
                <a:gd name="T10" fmla="*/ 180 w 212"/>
                <a:gd name="T11" fmla="*/ 304 h 308"/>
                <a:gd name="T12" fmla="*/ 151 w 212"/>
                <a:gd name="T13" fmla="*/ 308 h 308"/>
                <a:gd name="T14" fmla="*/ 8 w 212"/>
                <a:gd name="T15" fmla="*/ 211 h 308"/>
                <a:gd name="T16" fmla="*/ 0 w 212"/>
                <a:gd name="T17" fmla="*/ 178 h 308"/>
                <a:gd name="T18" fmla="*/ 83 w 212"/>
                <a:gd name="T19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308">
                  <a:moveTo>
                    <a:pt x="83" y="7"/>
                  </a:moveTo>
                  <a:cubicBezTo>
                    <a:pt x="86" y="3"/>
                    <a:pt x="91" y="1"/>
                    <a:pt x="96" y="0"/>
                  </a:cubicBezTo>
                  <a:cubicBezTo>
                    <a:pt x="95" y="68"/>
                    <a:pt x="118" y="135"/>
                    <a:pt x="158" y="189"/>
                  </a:cubicBezTo>
                  <a:cubicBezTo>
                    <a:pt x="172" y="210"/>
                    <a:pt x="190" y="229"/>
                    <a:pt x="208" y="247"/>
                  </a:cubicBezTo>
                  <a:cubicBezTo>
                    <a:pt x="210" y="256"/>
                    <a:pt x="209" y="264"/>
                    <a:pt x="212" y="273"/>
                  </a:cubicBezTo>
                  <a:cubicBezTo>
                    <a:pt x="202" y="284"/>
                    <a:pt x="192" y="295"/>
                    <a:pt x="180" y="304"/>
                  </a:cubicBezTo>
                  <a:cubicBezTo>
                    <a:pt x="170" y="301"/>
                    <a:pt x="160" y="302"/>
                    <a:pt x="151" y="308"/>
                  </a:cubicBezTo>
                  <a:cubicBezTo>
                    <a:pt x="97" y="286"/>
                    <a:pt x="46" y="255"/>
                    <a:pt x="8" y="211"/>
                  </a:cubicBezTo>
                  <a:cubicBezTo>
                    <a:pt x="12" y="199"/>
                    <a:pt x="9" y="187"/>
                    <a:pt x="0" y="178"/>
                  </a:cubicBezTo>
                  <a:cubicBezTo>
                    <a:pt x="12" y="115"/>
                    <a:pt x="38" y="53"/>
                    <a:pt x="8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5929313" y="4364037"/>
              <a:ext cx="334963" cy="942975"/>
            </a:xfrm>
            <a:custGeom>
              <a:avLst/>
              <a:gdLst>
                <a:gd name="T0" fmla="*/ 88 w 89"/>
                <a:gd name="T1" fmla="*/ 251 h 251"/>
                <a:gd name="T2" fmla="*/ 36 w 89"/>
                <a:gd name="T3" fmla="*/ 0 h 251"/>
                <a:gd name="T4" fmla="*/ 79 w 89"/>
                <a:gd name="T5" fmla="*/ 124 h 251"/>
                <a:gd name="T6" fmla="*/ 89 w 89"/>
                <a:gd name="T7" fmla="*/ 162 h 251"/>
                <a:gd name="T8" fmla="*/ 88 w 89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1">
                  <a:moveTo>
                    <a:pt x="88" y="251"/>
                  </a:moveTo>
                  <a:cubicBezTo>
                    <a:pt x="21" y="188"/>
                    <a:pt x="0" y="84"/>
                    <a:pt x="36" y="0"/>
                  </a:cubicBezTo>
                  <a:cubicBezTo>
                    <a:pt x="41" y="44"/>
                    <a:pt x="56" y="86"/>
                    <a:pt x="79" y="124"/>
                  </a:cubicBezTo>
                  <a:cubicBezTo>
                    <a:pt x="74" y="138"/>
                    <a:pt x="75" y="154"/>
                    <a:pt x="89" y="162"/>
                  </a:cubicBezTo>
                  <a:cubicBezTo>
                    <a:pt x="88" y="192"/>
                    <a:pt x="85" y="221"/>
                    <a:pt x="88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7294563" y="4532312"/>
              <a:ext cx="390525" cy="755650"/>
            </a:xfrm>
            <a:custGeom>
              <a:avLst/>
              <a:gdLst>
                <a:gd name="T0" fmla="*/ 48 w 104"/>
                <a:gd name="T1" fmla="*/ 13 h 201"/>
                <a:gd name="T2" fmla="*/ 56 w 104"/>
                <a:gd name="T3" fmla="*/ 7 h 201"/>
                <a:gd name="T4" fmla="*/ 104 w 104"/>
                <a:gd name="T5" fmla="*/ 120 h 201"/>
                <a:gd name="T6" fmla="*/ 56 w 104"/>
                <a:gd name="T7" fmla="*/ 201 h 201"/>
                <a:gd name="T8" fmla="*/ 3 w 104"/>
                <a:gd name="T9" fmla="*/ 164 h 201"/>
                <a:gd name="T10" fmla="*/ 0 w 104"/>
                <a:gd name="T11" fmla="*/ 140 h 201"/>
                <a:gd name="T12" fmla="*/ 48 w 104"/>
                <a:gd name="T13" fmla="*/ 1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01">
                  <a:moveTo>
                    <a:pt x="48" y="13"/>
                  </a:moveTo>
                  <a:cubicBezTo>
                    <a:pt x="48" y="8"/>
                    <a:pt x="51" y="0"/>
                    <a:pt x="56" y="7"/>
                  </a:cubicBezTo>
                  <a:cubicBezTo>
                    <a:pt x="80" y="41"/>
                    <a:pt x="97" y="80"/>
                    <a:pt x="104" y="120"/>
                  </a:cubicBezTo>
                  <a:cubicBezTo>
                    <a:pt x="95" y="150"/>
                    <a:pt x="76" y="177"/>
                    <a:pt x="56" y="201"/>
                  </a:cubicBezTo>
                  <a:cubicBezTo>
                    <a:pt x="37" y="190"/>
                    <a:pt x="20" y="177"/>
                    <a:pt x="3" y="164"/>
                  </a:cubicBezTo>
                  <a:cubicBezTo>
                    <a:pt x="3" y="156"/>
                    <a:pt x="2" y="148"/>
                    <a:pt x="0" y="140"/>
                  </a:cubicBezTo>
                  <a:cubicBezTo>
                    <a:pt x="23" y="101"/>
                    <a:pt x="39" y="58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6308726" y="4964112"/>
              <a:ext cx="587375" cy="546100"/>
            </a:xfrm>
            <a:custGeom>
              <a:avLst/>
              <a:gdLst>
                <a:gd name="T0" fmla="*/ 4 w 156"/>
                <a:gd name="T1" fmla="*/ 0 h 145"/>
                <a:gd name="T2" fmla="*/ 155 w 156"/>
                <a:gd name="T3" fmla="*/ 103 h 145"/>
                <a:gd name="T4" fmla="*/ 156 w 156"/>
                <a:gd name="T5" fmla="*/ 110 h 145"/>
                <a:gd name="T6" fmla="*/ 71 w 156"/>
                <a:gd name="T7" fmla="*/ 145 h 145"/>
                <a:gd name="T8" fmla="*/ 4 w 156"/>
                <a:gd name="T9" fmla="*/ 106 h 145"/>
                <a:gd name="T10" fmla="*/ 4 w 156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5">
                  <a:moveTo>
                    <a:pt x="4" y="0"/>
                  </a:moveTo>
                  <a:cubicBezTo>
                    <a:pt x="46" y="46"/>
                    <a:pt x="99" y="79"/>
                    <a:pt x="155" y="103"/>
                  </a:cubicBezTo>
                  <a:cubicBezTo>
                    <a:pt x="155" y="105"/>
                    <a:pt x="156" y="108"/>
                    <a:pt x="156" y="110"/>
                  </a:cubicBezTo>
                  <a:cubicBezTo>
                    <a:pt x="130" y="126"/>
                    <a:pt x="101" y="137"/>
                    <a:pt x="71" y="145"/>
                  </a:cubicBezTo>
                  <a:cubicBezTo>
                    <a:pt x="47" y="135"/>
                    <a:pt x="23" y="124"/>
                    <a:pt x="4" y="106"/>
                  </a:cubicBezTo>
                  <a:cubicBezTo>
                    <a:pt x="0" y="90"/>
                    <a:pt x="3" y="17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7053263" y="5191124"/>
              <a:ext cx="406400" cy="250825"/>
            </a:xfrm>
            <a:custGeom>
              <a:avLst/>
              <a:gdLst>
                <a:gd name="T0" fmla="*/ 36 w 108"/>
                <a:gd name="T1" fmla="*/ 4 h 67"/>
                <a:gd name="T2" fmla="*/ 57 w 108"/>
                <a:gd name="T3" fmla="*/ 0 h 67"/>
                <a:gd name="T4" fmla="*/ 108 w 108"/>
                <a:gd name="T5" fmla="*/ 36 h 67"/>
                <a:gd name="T6" fmla="*/ 62 w 108"/>
                <a:gd name="T7" fmla="*/ 59 h 67"/>
                <a:gd name="T8" fmla="*/ 0 w 108"/>
                <a:gd name="T9" fmla="*/ 39 h 67"/>
                <a:gd name="T10" fmla="*/ 36 w 108"/>
                <a:gd name="T11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67">
                  <a:moveTo>
                    <a:pt x="36" y="4"/>
                  </a:moveTo>
                  <a:cubicBezTo>
                    <a:pt x="43" y="2"/>
                    <a:pt x="50" y="2"/>
                    <a:pt x="57" y="0"/>
                  </a:cubicBezTo>
                  <a:cubicBezTo>
                    <a:pt x="74" y="13"/>
                    <a:pt x="90" y="25"/>
                    <a:pt x="108" y="36"/>
                  </a:cubicBezTo>
                  <a:cubicBezTo>
                    <a:pt x="94" y="47"/>
                    <a:pt x="81" y="67"/>
                    <a:pt x="62" y="59"/>
                  </a:cubicBezTo>
                  <a:cubicBezTo>
                    <a:pt x="41" y="53"/>
                    <a:pt x="18" y="52"/>
                    <a:pt x="0" y="39"/>
                  </a:cubicBezTo>
                  <a:cubicBezTo>
                    <a:pt x="13" y="28"/>
                    <a:pt x="24" y="16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6681788" y="5411787"/>
              <a:ext cx="574675" cy="169862"/>
            </a:xfrm>
            <a:custGeom>
              <a:avLst/>
              <a:gdLst>
                <a:gd name="T0" fmla="*/ 100 w 153"/>
                <a:gd name="T1" fmla="*/ 0 h 45"/>
                <a:gd name="T2" fmla="*/ 153 w 153"/>
                <a:gd name="T3" fmla="*/ 14 h 45"/>
                <a:gd name="T4" fmla="*/ 0 w 153"/>
                <a:gd name="T5" fmla="*/ 33 h 45"/>
                <a:gd name="T6" fmla="*/ 63 w 153"/>
                <a:gd name="T7" fmla="*/ 5 h 45"/>
                <a:gd name="T8" fmla="*/ 100 w 15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45">
                  <a:moveTo>
                    <a:pt x="100" y="0"/>
                  </a:moveTo>
                  <a:cubicBezTo>
                    <a:pt x="117" y="5"/>
                    <a:pt x="135" y="10"/>
                    <a:pt x="153" y="14"/>
                  </a:cubicBezTo>
                  <a:cubicBezTo>
                    <a:pt x="107" y="38"/>
                    <a:pt x="51" y="45"/>
                    <a:pt x="0" y="33"/>
                  </a:cubicBezTo>
                  <a:cubicBezTo>
                    <a:pt x="22" y="26"/>
                    <a:pt x="43" y="17"/>
                    <a:pt x="63" y="5"/>
                  </a:cubicBezTo>
                  <a:cubicBezTo>
                    <a:pt x="75" y="13"/>
                    <a:pt x="91" y="1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8" name="Straight Arrow Connector 75"/>
          <p:cNvCxnSpPr/>
          <p:nvPr/>
        </p:nvCxnSpPr>
        <p:spPr>
          <a:xfrm flipV="1">
            <a:off x="8886535" y="1736585"/>
            <a:ext cx="14158" cy="1167050"/>
          </a:xfrm>
          <a:prstGeom prst="straightConnector1">
            <a:avLst/>
          </a:prstGeom>
          <a:ln w="19050">
            <a:solidFill>
              <a:srgbClr val="53BA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75"/>
          <p:cNvCxnSpPr/>
          <p:nvPr/>
        </p:nvCxnSpPr>
        <p:spPr>
          <a:xfrm flipH="1">
            <a:off x="7765009" y="4603292"/>
            <a:ext cx="653072" cy="1011082"/>
          </a:xfrm>
          <a:prstGeom prst="straightConnector1">
            <a:avLst/>
          </a:prstGeom>
          <a:ln w="19050">
            <a:solidFill>
              <a:srgbClr val="53BA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75"/>
          <p:cNvCxnSpPr/>
          <p:nvPr/>
        </p:nvCxnSpPr>
        <p:spPr>
          <a:xfrm>
            <a:off x="9655463" y="4347498"/>
            <a:ext cx="958019" cy="684969"/>
          </a:xfrm>
          <a:prstGeom prst="straightConnector1">
            <a:avLst/>
          </a:prstGeom>
          <a:ln w="19050">
            <a:solidFill>
              <a:srgbClr val="53BA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0"/>
          <p:cNvGrpSpPr/>
          <p:nvPr/>
        </p:nvGrpSpPr>
        <p:grpSpPr>
          <a:xfrm>
            <a:off x="8675086" y="1230121"/>
            <a:ext cx="453749" cy="453749"/>
            <a:chOff x="1179225" y="991203"/>
            <a:chExt cx="1402970" cy="1402971"/>
          </a:xfrm>
        </p:grpSpPr>
        <p:sp>
          <p:nvSpPr>
            <p:cNvPr id="60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62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64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7" name="Group 50"/>
          <p:cNvGrpSpPr/>
          <p:nvPr/>
        </p:nvGrpSpPr>
        <p:grpSpPr>
          <a:xfrm>
            <a:off x="7375567" y="5602840"/>
            <a:ext cx="453749" cy="453749"/>
            <a:chOff x="1179225" y="991203"/>
            <a:chExt cx="1402970" cy="1402971"/>
          </a:xfrm>
        </p:grpSpPr>
        <p:sp>
          <p:nvSpPr>
            <p:cNvPr id="68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70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72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Group 50"/>
          <p:cNvGrpSpPr/>
          <p:nvPr/>
        </p:nvGrpSpPr>
        <p:grpSpPr>
          <a:xfrm>
            <a:off x="10633875" y="4955271"/>
            <a:ext cx="453749" cy="453749"/>
            <a:chOff x="1179225" y="991203"/>
            <a:chExt cx="1402970" cy="1402971"/>
          </a:xfrm>
        </p:grpSpPr>
        <p:sp>
          <p:nvSpPr>
            <p:cNvPr id="76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78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80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9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96" name="Straight Arrow Connector 75"/>
          <p:cNvCxnSpPr/>
          <p:nvPr/>
        </p:nvCxnSpPr>
        <p:spPr>
          <a:xfrm flipH="1">
            <a:off x="7456449" y="5032468"/>
            <a:ext cx="513627" cy="24285"/>
          </a:xfrm>
          <a:prstGeom prst="straightConnector1">
            <a:avLst/>
          </a:prstGeom>
          <a:ln w="19050">
            <a:solidFill>
              <a:srgbClr val="53BA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75"/>
          <p:cNvCxnSpPr/>
          <p:nvPr/>
        </p:nvCxnSpPr>
        <p:spPr>
          <a:xfrm>
            <a:off x="8274310" y="5180255"/>
            <a:ext cx="306629" cy="518075"/>
          </a:xfrm>
          <a:prstGeom prst="straightConnector1">
            <a:avLst/>
          </a:prstGeom>
          <a:ln w="19050">
            <a:solidFill>
              <a:srgbClr val="53BA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58"/>
          <p:cNvGrpSpPr/>
          <p:nvPr/>
        </p:nvGrpSpPr>
        <p:grpSpPr>
          <a:xfrm>
            <a:off x="7787332" y="4746531"/>
            <a:ext cx="664338" cy="664338"/>
            <a:chOff x="1179225" y="991203"/>
            <a:chExt cx="1402970" cy="1402971"/>
          </a:xfrm>
        </p:grpSpPr>
        <p:sp>
          <p:nvSpPr>
            <p:cNvPr id="124" name="Oval 59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" name="Group 60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126" name="Group 61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28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27" name="Freeform 62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9" name="Group 50"/>
          <p:cNvGrpSpPr/>
          <p:nvPr/>
        </p:nvGrpSpPr>
        <p:grpSpPr>
          <a:xfrm>
            <a:off x="8511815" y="5729108"/>
            <a:ext cx="453749" cy="453749"/>
            <a:chOff x="1179223" y="991203"/>
            <a:chExt cx="1402969" cy="1402971"/>
          </a:xfrm>
        </p:grpSpPr>
        <p:sp>
          <p:nvSpPr>
            <p:cNvPr id="140" name="Oval 51"/>
            <p:cNvSpPr/>
            <p:nvPr/>
          </p:nvSpPr>
          <p:spPr>
            <a:xfrm>
              <a:off x="1179223" y="991203"/>
              <a:ext cx="1402969" cy="14029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1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142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44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43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47" name="Straight Arrow Connector 75"/>
          <p:cNvCxnSpPr/>
          <p:nvPr/>
        </p:nvCxnSpPr>
        <p:spPr>
          <a:xfrm flipH="1">
            <a:off x="9496936" y="4619186"/>
            <a:ext cx="545662" cy="443587"/>
          </a:xfrm>
          <a:prstGeom prst="straightConnector1">
            <a:avLst/>
          </a:prstGeom>
          <a:ln w="19050">
            <a:solidFill>
              <a:srgbClr val="53BA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75"/>
          <p:cNvCxnSpPr/>
          <p:nvPr/>
        </p:nvCxnSpPr>
        <p:spPr>
          <a:xfrm>
            <a:off x="10076528" y="4716108"/>
            <a:ext cx="18578" cy="719008"/>
          </a:xfrm>
          <a:prstGeom prst="straightConnector1">
            <a:avLst/>
          </a:prstGeom>
          <a:ln w="19050">
            <a:solidFill>
              <a:srgbClr val="53BA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66"/>
          <p:cNvGrpSpPr/>
          <p:nvPr/>
        </p:nvGrpSpPr>
        <p:grpSpPr>
          <a:xfrm>
            <a:off x="9748074" y="4300172"/>
            <a:ext cx="664338" cy="664338"/>
            <a:chOff x="1179225" y="991203"/>
            <a:chExt cx="1402970" cy="1402971"/>
          </a:xfrm>
        </p:grpSpPr>
        <p:sp>
          <p:nvSpPr>
            <p:cNvPr id="150" name="Oval 67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1" name="Group 68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152" name="Group 69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54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53" name="Freeform 70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7" name="Group 50"/>
          <p:cNvGrpSpPr/>
          <p:nvPr/>
        </p:nvGrpSpPr>
        <p:grpSpPr>
          <a:xfrm>
            <a:off x="9030862" y="5023149"/>
            <a:ext cx="453749" cy="453749"/>
            <a:chOff x="1179225" y="991203"/>
            <a:chExt cx="1402970" cy="1402971"/>
          </a:xfrm>
        </p:grpSpPr>
        <p:sp>
          <p:nvSpPr>
            <p:cNvPr id="158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9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160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62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61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5" name="Group 50"/>
          <p:cNvGrpSpPr/>
          <p:nvPr/>
        </p:nvGrpSpPr>
        <p:grpSpPr>
          <a:xfrm>
            <a:off x="9872905" y="5502233"/>
            <a:ext cx="453749" cy="453749"/>
            <a:chOff x="1179225" y="991203"/>
            <a:chExt cx="1402970" cy="1402971"/>
          </a:xfrm>
        </p:grpSpPr>
        <p:sp>
          <p:nvSpPr>
            <p:cNvPr id="166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7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168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70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69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73" name="Straight Arrow Connector 75"/>
          <p:cNvCxnSpPr/>
          <p:nvPr/>
        </p:nvCxnSpPr>
        <p:spPr>
          <a:xfrm flipV="1">
            <a:off x="9025615" y="2235826"/>
            <a:ext cx="541689" cy="145917"/>
          </a:xfrm>
          <a:prstGeom prst="straightConnector1">
            <a:avLst/>
          </a:prstGeom>
          <a:ln w="19050">
            <a:solidFill>
              <a:srgbClr val="53BA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75"/>
          <p:cNvCxnSpPr/>
          <p:nvPr/>
        </p:nvCxnSpPr>
        <p:spPr>
          <a:xfrm flipH="1" flipV="1">
            <a:off x="8271850" y="2166219"/>
            <a:ext cx="452891" cy="204667"/>
          </a:xfrm>
          <a:prstGeom prst="straightConnector1">
            <a:avLst/>
          </a:prstGeom>
          <a:ln w="19050">
            <a:solidFill>
              <a:srgbClr val="53BA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36"/>
          <p:cNvGrpSpPr/>
          <p:nvPr/>
        </p:nvGrpSpPr>
        <p:grpSpPr>
          <a:xfrm>
            <a:off x="8554365" y="2050340"/>
            <a:ext cx="664338" cy="664338"/>
            <a:chOff x="1179225" y="991203"/>
            <a:chExt cx="1402970" cy="1402971"/>
          </a:xfrm>
        </p:grpSpPr>
        <p:sp>
          <p:nvSpPr>
            <p:cNvPr id="176" name="Oval 23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7" name="Group 35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178" name="Group 24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80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79" name="Freeform 3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3" name="Group 50"/>
          <p:cNvGrpSpPr/>
          <p:nvPr/>
        </p:nvGrpSpPr>
        <p:grpSpPr>
          <a:xfrm>
            <a:off x="7753078" y="1855035"/>
            <a:ext cx="453749" cy="453749"/>
            <a:chOff x="1179223" y="991203"/>
            <a:chExt cx="1402969" cy="1402971"/>
          </a:xfrm>
        </p:grpSpPr>
        <p:sp>
          <p:nvSpPr>
            <p:cNvPr id="184" name="Oval 51"/>
            <p:cNvSpPr/>
            <p:nvPr/>
          </p:nvSpPr>
          <p:spPr>
            <a:xfrm>
              <a:off x="1179223" y="991203"/>
              <a:ext cx="1402969" cy="14029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5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186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88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87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1" name="Group 50"/>
          <p:cNvGrpSpPr/>
          <p:nvPr/>
        </p:nvGrpSpPr>
        <p:grpSpPr>
          <a:xfrm>
            <a:off x="9632230" y="1967842"/>
            <a:ext cx="453749" cy="453749"/>
            <a:chOff x="1179223" y="991203"/>
            <a:chExt cx="1402969" cy="1402971"/>
          </a:xfrm>
        </p:grpSpPr>
        <p:sp>
          <p:nvSpPr>
            <p:cNvPr id="192" name="Oval 51"/>
            <p:cNvSpPr/>
            <p:nvPr/>
          </p:nvSpPr>
          <p:spPr>
            <a:xfrm>
              <a:off x="1179223" y="991203"/>
              <a:ext cx="1402969" cy="14029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3B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3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solidFill>
              <a:srgbClr val="037EB5"/>
            </a:solidFill>
          </p:grpSpPr>
          <p:grpSp>
            <p:nvGrpSpPr>
              <p:cNvPr id="194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96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53B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95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solidFill>
                <a:srgbClr val="53B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9" name="组合 198"/>
          <p:cNvGrpSpPr/>
          <p:nvPr/>
        </p:nvGrpSpPr>
        <p:grpSpPr>
          <a:xfrm>
            <a:off x="278296" y="805086"/>
            <a:ext cx="7097269" cy="5887262"/>
            <a:chOff x="1097196" y="1273878"/>
            <a:chExt cx="4622529" cy="4715437"/>
          </a:xfrm>
        </p:grpSpPr>
        <p:sp>
          <p:nvSpPr>
            <p:cNvPr id="200" name="矩形 55"/>
            <p:cNvSpPr/>
            <p:nvPr/>
          </p:nvSpPr>
          <p:spPr>
            <a:xfrm>
              <a:off x="1097196" y="1273878"/>
              <a:ext cx="4622529" cy="47154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实践是一个人从青涩走向成熟的第一个驿站，是通向实际工作的第一个人生转折点。我们于</a:t>
              </a:r>
              <a:r>
                <a:rPr lang="en-US" altLang="zh-CN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2018</a:t>
              </a:r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年</a:t>
              </a:r>
              <a:r>
                <a:rPr lang="en-US" altLang="zh-CN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3</a:t>
              </a:r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月份开始了在昆明索菲特酒店为期半年的实习。</a:t>
              </a: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进入酒店的前三天，我们开始进行基础培训，培训工作分为三大块：一是人事部的岗前培训，主要是介绍酒店的概况，同时也对我们进行了员工素养及酒店管理制度的培训，这让我们对工作有了大概的了解</a:t>
              </a:r>
              <a:r>
                <a:rPr lang="en-US" altLang="zh-CN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第二是消防安全意识培训，酒店特别安排了保安部的主管为我们现场讲解授课，让我们对酒店安全和消防常识有了更深入系统的了解</a:t>
              </a:r>
              <a:r>
                <a:rPr lang="en-US" altLang="zh-CN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第三是业务技能培训，这一培训贯穿着我们实践的一个月，由部门负责人员为我们进行不间断的技能指导。</a:t>
              </a: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我和其他五名同学被分配到了餐饮部的西餐厅，作为酒店早餐提供餐厅和晚餐海鲜自助提供餐厅，西餐厅的工作细碎而烦琐，刚开始的时候并不适应这样的节奏，每天</a:t>
              </a:r>
              <a:r>
                <a:rPr lang="en-US" altLang="zh-CN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4</a:t>
              </a:r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点多起床上班的日子真的是用生命在奋斗，但是在一个星期以后，我们逐渐了解的餐厅的工作事宜和工作节奏，同事之间的愉快相处也让我对实习逐渐改观。</a:t>
              </a: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在这半年的实习中，我逐渐掌握了一些酒店餐饮的基本知识，了解了酒店部门结构，认识了很多人，真正体会到了步入社会的实感。实习的生活是多姿多彩的，你会记得第一次接待外国客人的紧张，记得第一次收到小费的开心，和第一次听到客人对你感谢的欣慰</a:t>
              </a:r>
              <a:r>
                <a:rPr lang="zh-CN" altLang="en-US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。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  <a:sym typeface="News Gothic MT" charset="0"/>
              </a:endParaRPr>
            </a:p>
          </p:txBody>
        </p:sp>
        <p:sp>
          <p:nvSpPr>
            <p:cNvPr id="204" name="文本框 203"/>
            <p:cNvSpPr txBox="1"/>
            <p:nvPr/>
          </p:nvSpPr>
          <p:spPr>
            <a:xfrm>
              <a:off x="2715776" y="2528135"/>
              <a:ext cx="744969" cy="2944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959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567377" y="281866"/>
            <a:ext cx="305724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实习心得</a:t>
            </a:r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</a:t>
            </a:r>
            <a:r>
              <a:rPr lang="zh-CN" altLang="en-US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李耀玮</a:t>
            </a:r>
          </a:p>
        </p:txBody>
      </p:sp>
      <p:pic>
        <p:nvPicPr>
          <p:cNvPr id="254" name="图片 2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9" y="1060174"/>
            <a:ext cx="3760692" cy="4889865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9322" y="1431113"/>
            <a:ext cx="65068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dirty="0"/>
          </a:p>
          <a:p>
            <a:r>
              <a:rPr lang="zh-CN" altLang="zh-CN" dirty="0"/>
              <a:t>这次实践让我掌握到了许多的东西，但最重要的就是在待人处事，如何处理好人际关系方面有了很大的进步。同时在这次实践中也让我深深的体会到，在实践的过程中，我们应勤于动手，不断琢磨，不断学习，不断积累，不懂的地方要多问，请教师傅，多和同事们沟通，共同协作。</a:t>
            </a:r>
          </a:p>
          <a:p>
            <a:r>
              <a:rPr lang="zh-CN" altLang="zh-CN" dirty="0"/>
              <a:t>在实习以前我总是认为服务行业都是简单基础的事情。但亲身体会了才知道并不是那样的，尤其在西餐厅的工作中，要学会观察，做好服务，服务要仔细，周到，及时，要了解客人的需求，对常客要做好个性化的服务，知道其喜好，尽力给予满足，做到提前一步的服务，让客人有宾至如归的感觉。对于酒店等服务行业来讲，服务质量无疑是企业的核心竞争力之一，是企业的生命线。高水平的服务质量不仅能够为顾客留下深刻的印象，为其再次光临打下基础。而且能够使顾客倍感尊荣，为企业树立良好的品牌和形象。通过酒店组织的培训和平时部门的强化练习，锻炼了我的服务意识，养成了面对客人泛出微笑的好习惯</a:t>
            </a:r>
            <a:r>
              <a:rPr lang="en-US" altLang="zh-CN" dirty="0"/>
              <a:t>;</a:t>
            </a:r>
            <a:r>
              <a:rPr lang="zh-CN" altLang="zh-CN" dirty="0"/>
              <a:t>学会了用标准的礼仪礼貌待客。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186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567374" y="281866"/>
            <a:ext cx="305724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实习心得</a:t>
            </a:r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</a:t>
            </a:r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王邦亦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7" y="3908772"/>
            <a:ext cx="1830163" cy="2440218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22" y="1113183"/>
            <a:ext cx="1830163" cy="2684519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95" y="4384615"/>
            <a:ext cx="2440218" cy="1488532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7" y="1357484"/>
            <a:ext cx="1830163" cy="2440218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6440557" y="1357484"/>
            <a:ext cx="54068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实习，就是把我们在学校所学的理论知识，运用到客观实际中去，是自己所学到的理论知识有用武之地，只学不实践，那么所学的就等于零。理论就应与时间相结合。另一方面，实践卡能够为以后找工作打基础。透过这段时间的实习，学到一些在学校里学不到的东西。因为环境不同，接触的人与事不同，从中学到的东西自然就不一样。要学会从实践中学习，从学习中时间。而且中国的紧急飞速发展，在拥有越来越多的机会的同是，也有了更多的挑战。对于人才的要求就会越来越高，我们不只要学号学校所学到的知识，好药不断充生活中，实践中学其他知识，不断从各方面武装自己，才能在竞争中突出自己，表现自己。</a:t>
            </a:r>
          </a:p>
          <a:p>
            <a:r>
              <a:rPr lang="zh-CN" altLang="zh-CN" dirty="0"/>
              <a:t>半年的实习工作过程是我受益很大。在工作中不断地麻烦扑面而来，这让我懂得来面对困难不能知难而退，应该有迎难而上的精神，解决为题才是最好的办法，每次解决了问题我都有种说不出的喜悦以及对自己的肯定，这极大的增强了我的自信心。实习这段时间不仅仅让我开阔了眼界，懂得了工作的不易，最主要的是懂得了如何更好的为人</a:t>
            </a:r>
            <a:r>
              <a:rPr lang="zh-CN" altLang="zh-CN" dirty="0" smtClean="0"/>
              <a:t>处事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05344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567374" y="281866"/>
            <a:ext cx="305724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实习心得</a:t>
            </a:r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</a:t>
            </a:r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王邦亦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7" y="3908772"/>
            <a:ext cx="1830163" cy="2440218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22" y="1113183"/>
            <a:ext cx="1830163" cy="2684519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95" y="4384615"/>
            <a:ext cx="2440218" cy="1488532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7" y="1357484"/>
            <a:ext cx="1830163" cy="2440218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6440557" y="1357484"/>
            <a:ext cx="54068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回顾</a:t>
            </a:r>
            <a:r>
              <a:rPr lang="zh-CN" altLang="zh-CN" dirty="0"/>
              <a:t>实习生活，感触是很深，收获是丰硕的。在短暂的实习过程中，我深深的感觉到自己所学的知识的肤浅和在实践运用中知识的匮乏，刚开始的一段时间里，对一些工作无从下手，茫然不知所措，这让我感到十分的难过。在学校总以为自己学的不错，一旦接触到时间，才发现自己明白的是多么少，这是才真正领悟到学无止境的含义。</a:t>
            </a:r>
            <a:r>
              <a:rPr lang="en-US" altLang="zh-CN" dirty="0"/>
              <a:t>                                    </a:t>
            </a:r>
            <a:r>
              <a:rPr lang="zh-CN" altLang="zh-CN" dirty="0"/>
              <a:t>实习是每个大学生务必拥有的一段经历，让我们在实践中了解社会，让我学到了很多课堂上根本就学不到的知识，也开阔了视野，增长了见识，为我以后进一步走向社会打下坚实的基础。</a:t>
            </a:r>
          </a:p>
          <a:p>
            <a:r>
              <a:rPr lang="zh-CN" altLang="zh-CN" dirty="0"/>
              <a:t>很感谢学校给我这个这么好的实习机会，让我学习很多、成长很多、收获很多。</a:t>
            </a:r>
          </a:p>
        </p:txBody>
      </p:sp>
    </p:spTree>
    <p:extLst>
      <p:ext uri="{BB962C8B-B14F-4D97-AF65-F5344CB8AC3E}">
        <p14:creationId xmlns:p14="http://schemas.microsoft.com/office/powerpoint/2010/main" val="318910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580201" y="297733"/>
            <a:ext cx="3031599" cy="9845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CONTENTS</a:t>
            </a:r>
          </a:p>
        </p:txBody>
      </p:sp>
      <p:sp>
        <p:nvSpPr>
          <p:cNvPr id="31" name="矩形 30"/>
          <p:cNvSpPr/>
          <p:nvPr/>
        </p:nvSpPr>
        <p:spPr>
          <a:xfrm>
            <a:off x="287434" y="1787093"/>
            <a:ext cx="2642591" cy="3512712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08864" y="2161862"/>
            <a:ext cx="2599730" cy="2351473"/>
            <a:chOff x="1111832" y="2615227"/>
            <a:chExt cx="2077878" cy="1879454"/>
          </a:xfrm>
        </p:grpSpPr>
        <p:sp>
          <p:nvSpPr>
            <p:cNvPr id="33" name="文本框 32"/>
            <p:cNvSpPr txBox="1"/>
            <p:nvPr/>
          </p:nvSpPr>
          <p:spPr>
            <a:xfrm>
              <a:off x="1622137" y="2615227"/>
              <a:ext cx="1057268" cy="1057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76942" y="3836585"/>
              <a:ext cx="147649" cy="3197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111832" y="4248685"/>
              <a:ext cx="2077878" cy="245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岗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前培训，在岗培训学习情况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260470" y="1787093"/>
            <a:ext cx="2642591" cy="3512712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281900" y="2161863"/>
            <a:ext cx="2599730" cy="2351472"/>
            <a:chOff x="1111832" y="2615227"/>
            <a:chExt cx="2077878" cy="1879453"/>
          </a:xfrm>
        </p:grpSpPr>
        <p:sp>
          <p:nvSpPr>
            <p:cNvPr id="40" name="文本框 39"/>
            <p:cNvSpPr txBox="1"/>
            <p:nvPr/>
          </p:nvSpPr>
          <p:spPr>
            <a:xfrm>
              <a:off x="1622136" y="2615227"/>
              <a:ext cx="1057268" cy="1057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8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076947" y="3836584"/>
              <a:ext cx="147649" cy="3197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11832" y="4248684"/>
              <a:ext cx="2077878" cy="245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实习工作履职情况</a:t>
              </a:r>
              <a:endParaRPr lang="en-US" altLang="zh-CN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6233506" y="1787093"/>
            <a:ext cx="2642591" cy="3512712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254936" y="2161863"/>
            <a:ext cx="2599730" cy="2351472"/>
            <a:chOff x="1111832" y="2615227"/>
            <a:chExt cx="2077878" cy="1879453"/>
          </a:xfrm>
        </p:grpSpPr>
        <p:sp>
          <p:nvSpPr>
            <p:cNvPr id="54" name="文本框 53"/>
            <p:cNvSpPr txBox="1"/>
            <p:nvPr/>
          </p:nvSpPr>
          <p:spPr>
            <a:xfrm>
              <a:off x="1622136" y="2615227"/>
              <a:ext cx="1057268" cy="1057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8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076942" y="3836585"/>
              <a:ext cx="147649" cy="3197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111832" y="4248684"/>
              <a:ext cx="2077878" cy="245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实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训成果</a:t>
              </a:r>
              <a:endParaRPr lang="en-US" altLang="zh-CN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9206542" y="1787093"/>
            <a:ext cx="2642591" cy="3512712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9227972" y="2161862"/>
            <a:ext cx="2599730" cy="2351473"/>
            <a:chOff x="1111832" y="2615227"/>
            <a:chExt cx="2077878" cy="1879454"/>
          </a:xfrm>
        </p:grpSpPr>
        <p:sp>
          <p:nvSpPr>
            <p:cNvPr id="63" name="文本框 62"/>
            <p:cNvSpPr txBox="1"/>
            <p:nvPr/>
          </p:nvSpPr>
          <p:spPr>
            <a:xfrm>
              <a:off x="1622136" y="2615227"/>
              <a:ext cx="1057268" cy="1057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8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076942" y="3836585"/>
              <a:ext cx="147649" cy="3197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111832" y="4248685"/>
              <a:ext cx="2077878" cy="245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实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训</a:t>
              </a:r>
              <a:r>
                <a:rPr lang="zh-CN" altLang="en-US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心得体会</a:t>
              </a:r>
              <a:endPara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 rot="900000">
            <a:off x="5549532" y="5804600"/>
            <a:ext cx="1092937" cy="755668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50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>
            <a:solidFill>
              <a:srgbClr val="53B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99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105982" y="281866"/>
            <a:ext cx="198003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优秀实习生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1663817" y="2550788"/>
            <a:ext cx="1898630" cy="473924"/>
            <a:chOff x="1579168" y="1962696"/>
            <a:chExt cx="1282050" cy="320017"/>
          </a:xfrm>
        </p:grpSpPr>
        <p:cxnSp>
          <p:nvCxnSpPr>
            <p:cNvPr id="104" name="直接连接符 103"/>
            <p:cNvCxnSpPr/>
            <p:nvPr/>
          </p:nvCxnSpPr>
          <p:spPr>
            <a:xfrm>
              <a:off x="1658705" y="1962696"/>
              <a:ext cx="951111" cy="0"/>
            </a:xfrm>
            <a:prstGeom prst="line">
              <a:avLst/>
            </a:prstGeom>
            <a:ln>
              <a:solidFill>
                <a:srgbClr val="80D8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本框 104"/>
            <p:cNvSpPr txBox="1"/>
            <p:nvPr/>
          </p:nvSpPr>
          <p:spPr>
            <a:xfrm>
              <a:off x="1579168" y="2033322"/>
              <a:ext cx="1282050" cy="249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0" y="805086"/>
            <a:ext cx="3320290" cy="59027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3" y="1073425"/>
            <a:ext cx="6652591" cy="49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1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105982" y="281866"/>
            <a:ext cx="198003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优秀实习生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1663817" y="2550788"/>
            <a:ext cx="1898630" cy="473924"/>
            <a:chOff x="1579168" y="1962696"/>
            <a:chExt cx="1282050" cy="320017"/>
          </a:xfrm>
        </p:grpSpPr>
        <p:cxnSp>
          <p:nvCxnSpPr>
            <p:cNvPr id="104" name="直接连接符 103"/>
            <p:cNvCxnSpPr/>
            <p:nvPr/>
          </p:nvCxnSpPr>
          <p:spPr>
            <a:xfrm>
              <a:off x="1658705" y="1962696"/>
              <a:ext cx="951111" cy="0"/>
            </a:xfrm>
            <a:prstGeom prst="line">
              <a:avLst/>
            </a:prstGeom>
            <a:ln>
              <a:solidFill>
                <a:srgbClr val="80D8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本框 104"/>
            <p:cNvSpPr txBox="1"/>
            <p:nvPr/>
          </p:nvSpPr>
          <p:spPr>
            <a:xfrm>
              <a:off x="1579168" y="2033322"/>
              <a:ext cx="1282050" cy="249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" y="1193110"/>
            <a:ext cx="7620000" cy="4286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90" y="848923"/>
            <a:ext cx="4248668" cy="56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5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926446" y="281866"/>
            <a:ext cx="233910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实习成长之路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4" name="矩形 343"/>
          <p:cNvSpPr/>
          <p:nvPr/>
        </p:nvSpPr>
        <p:spPr>
          <a:xfrm>
            <a:off x="773792" y="5100246"/>
            <a:ext cx="2129328" cy="1058591"/>
          </a:xfrm>
          <a:prstGeom prst="rect">
            <a:avLst/>
          </a:prstGeom>
          <a:solidFill>
            <a:srgbClr val="ABD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矩形 344"/>
          <p:cNvSpPr/>
          <p:nvPr/>
        </p:nvSpPr>
        <p:spPr>
          <a:xfrm>
            <a:off x="2903120" y="4747383"/>
            <a:ext cx="2129328" cy="1411454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6" name="矩形 345"/>
          <p:cNvSpPr/>
          <p:nvPr/>
        </p:nvSpPr>
        <p:spPr>
          <a:xfrm>
            <a:off x="5031337" y="4276897"/>
            <a:ext cx="2129328" cy="1881940"/>
          </a:xfrm>
          <a:prstGeom prst="rect">
            <a:avLst/>
          </a:prstGeom>
          <a:solidFill>
            <a:srgbClr val="ABD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7" name="矩形 346"/>
          <p:cNvSpPr/>
          <p:nvPr/>
        </p:nvSpPr>
        <p:spPr>
          <a:xfrm>
            <a:off x="7159554" y="3884827"/>
            <a:ext cx="2129328" cy="2274010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" name="矩形 55"/>
          <p:cNvSpPr/>
          <p:nvPr/>
        </p:nvSpPr>
        <p:spPr>
          <a:xfrm>
            <a:off x="829409" y="3777256"/>
            <a:ext cx="2020315" cy="14219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  <a:sym typeface="News Gothic MT" charset="0"/>
              </a:rPr>
              <a:t>摸索中，进行各样 的培训，在实践中掌握基本技能和服务要求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349" name="矩形 55"/>
          <p:cNvSpPr/>
          <p:nvPr/>
        </p:nvSpPr>
        <p:spPr>
          <a:xfrm>
            <a:off x="2988475" y="3804338"/>
            <a:ext cx="2020315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基本操作流程已经掌握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350" name="矩形 55"/>
          <p:cNvSpPr/>
          <p:nvPr/>
        </p:nvSpPr>
        <p:spPr>
          <a:xfrm>
            <a:off x="5084989" y="2964107"/>
            <a:ext cx="2020315" cy="14219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  <a:sym typeface="News Gothic MT" charset="0"/>
              </a:rPr>
              <a:t>除了自己岗位职责，已经开始向其他工作内容学习，积累，更加充实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351" name="矩形 55"/>
          <p:cNvSpPr/>
          <p:nvPr/>
        </p:nvSpPr>
        <p:spPr>
          <a:xfrm>
            <a:off x="7213633" y="2652389"/>
            <a:ext cx="2020315" cy="14219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已经可以和同事合作完成大部分工作职责并能够进行优化调整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352" name="矩形 351"/>
          <p:cNvSpPr/>
          <p:nvPr/>
        </p:nvSpPr>
        <p:spPr>
          <a:xfrm>
            <a:off x="1470716" y="5684257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latin typeface="HelveticaNeueLT Pro 67 MdCn" panose="020B0606030502030204" pitchFamily="34" charset="0"/>
              </a:rPr>
              <a:t>3~4</a:t>
            </a:r>
            <a:r>
              <a:rPr lang="zh-CN" altLang="en-US" sz="1600" dirty="0" smtClean="0">
                <a:latin typeface="HelveticaNeueLT Pro 67 MdCn" panose="020B0606030502030204" pitchFamily="34" charset="0"/>
              </a:rPr>
              <a:t>月</a:t>
            </a:r>
            <a:endParaRPr lang="zh-CN" altLang="en-US" sz="1600" dirty="0">
              <a:latin typeface="HelveticaNeueLT Pro 67 MdCn" panose="020B0606030502030204" pitchFamily="34" charset="0"/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3683281" y="5684257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latin typeface="HelveticaNeueLT Pro 67 MdCn" panose="020B0606030502030204" pitchFamily="34" charset="0"/>
              </a:rPr>
              <a:t>5</a:t>
            </a:r>
            <a:r>
              <a:rPr lang="zh-CN" altLang="en-US" sz="1600" dirty="0" smtClean="0">
                <a:latin typeface="HelveticaNeueLT Pro 67 MdCn" panose="020B0606030502030204" pitchFamily="34" charset="0"/>
              </a:rPr>
              <a:t>月</a:t>
            </a:r>
            <a:r>
              <a:rPr lang="en-US" altLang="zh-CN" sz="1600" dirty="0" smtClean="0">
                <a:latin typeface="HelveticaNeueLT Pro 67 MdCn" panose="020B0606030502030204" pitchFamily="34" charset="0"/>
              </a:rPr>
              <a:t> </a:t>
            </a:r>
            <a:endParaRPr lang="zh-CN" altLang="en-US" sz="1600" dirty="0">
              <a:latin typeface="HelveticaNeueLT Pro 67 MdCn" panose="020B0606030502030204" pitchFamily="34" charset="0"/>
            </a:endParaRPr>
          </a:p>
        </p:txBody>
      </p:sp>
      <p:sp>
        <p:nvSpPr>
          <p:cNvPr id="354" name="矩形 353"/>
          <p:cNvSpPr/>
          <p:nvPr/>
        </p:nvSpPr>
        <p:spPr>
          <a:xfrm>
            <a:off x="5814461" y="5684257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latin typeface="HelveticaNeueLT Pro 67 MdCn" panose="020B0606030502030204" pitchFamily="34" charset="0"/>
              </a:rPr>
              <a:t>6</a:t>
            </a:r>
            <a:r>
              <a:rPr lang="zh-CN" altLang="en-US" sz="1600" dirty="0" smtClean="0">
                <a:latin typeface="HelveticaNeueLT Pro 67 MdCn" panose="020B0606030502030204" pitchFamily="34" charset="0"/>
              </a:rPr>
              <a:t>月</a:t>
            </a:r>
            <a:r>
              <a:rPr lang="en-US" altLang="zh-CN" sz="1600" dirty="0" smtClean="0">
                <a:latin typeface="HelveticaNeueLT Pro 67 MdCn" panose="020B0606030502030204" pitchFamily="34" charset="0"/>
              </a:rPr>
              <a:t> </a:t>
            </a:r>
            <a:endParaRPr lang="zh-CN" altLang="en-US" sz="1600" dirty="0">
              <a:latin typeface="HelveticaNeueLT Pro 67 MdCn" panose="020B0606030502030204" pitchFamily="34" charset="0"/>
            </a:endParaRPr>
          </a:p>
        </p:txBody>
      </p:sp>
      <p:sp>
        <p:nvSpPr>
          <p:cNvPr id="355" name="矩形 354"/>
          <p:cNvSpPr/>
          <p:nvPr/>
        </p:nvSpPr>
        <p:spPr>
          <a:xfrm>
            <a:off x="7943105" y="5684257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latin typeface="HelveticaNeueLT Pro 67 MdCn" panose="020B0606030502030204" pitchFamily="34" charset="0"/>
              </a:rPr>
              <a:t>7</a:t>
            </a:r>
            <a:r>
              <a:rPr lang="zh-CN" altLang="en-US" sz="1600" dirty="0" smtClean="0">
                <a:latin typeface="HelveticaNeueLT Pro 67 MdCn" panose="020B0606030502030204" pitchFamily="34" charset="0"/>
              </a:rPr>
              <a:t>月</a:t>
            </a:r>
            <a:r>
              <a:rPr lang="en-US" altLang="zh-CN" sz="1600" dirty="0" smtClean="0">
                <a:latin typeface="HelveticaNeueLT Pro 67 MdCn" panose="020B0606030502030204" pitchFamily="34" charset="0"/>
              </a:rPr>
              <a:t> </a:t>
            </a:r>
            <a:endParaRPr lang="zh-CN" altLang="en-US" sz="1600" dirty="0">
              <a:latin typeface="HelveticaNeueLT Pro 67 MdCn" panose="020B0606030502030204" pitchFamily="34" charset="0"/>
            </a:endParaRPr>
          </a:p>
        </p:txBody>
      </p:sp>
      <p:sp>
        <p:nvSpPr>
          <p:cNvPr id="356" name="矩形 355"/>
          <p:cNvSpPr/>
          <p:nvPr/>
        </p:nvSpPr>
        <p:spPr>
          <a:xfrm>
            <a:off x="9287769" y="3409229"/>
            <a:ext cx="2129328" cy="2749608"/>
          </a:xfrm>
          <a:prstGeom prst="rect">
            <a:avLst/>
          </a:prstGeom>
          <a:solidFill>
            <a:srgbClr val="ABD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矩形 356"/>
          <p:cNvSpPr/>
          <p:nvPr/>
        </p:nvSpPr>
        <p:spPr>
          <a:xfrm>
            <a:off x="10071747" y="5684257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latin typeface="HelveticaNeueLT Pro 67 MdCn" panose="020B0606030502030204" pitchFamily="34" charset="0"/>
              </a:rPr>
              <a:t>8</a:t>
            </a:r>
            <a:r>
              <a:rPr lang="zh-CN" altLang="en-US" sz="1600" dirty="0" smtClean="0">
                <a:latin typeface="HelveticaNeueLT Pro 67 MdCn" panose="020B0606030502030204" pitchFamily="34" charset="0"/>
              </a:rPr>
              <a:t>月</a:t>
            </a:r>
            <a:r>
              <a:rPr lang="en-US" altLang="zh-CN" sz="1600" dirty="0" smtClean="0">
                <a:latin typeface="HelveticaNeueLT Pro 67 MdCn" panose="020B0606030502030204" pitchFamily="34" charset="0"/>
              </a:rPr>
              <a:t> </a:t>
            </a:r>
            <a:endParaRPr lang="zh-CN" altLang="en-US" sz="1600" dirty="0">
              <a:latin typeface="HelveticaNeueLT Pro 67 MdCn" panose="020B0606030502030204" pitchFamily="34" charset="0"/>
            </a:endParaRPr>
          </a:p>
        </p:txBody>
      </p:sp>
      <p:grpSp>
        <p:nvGrpSpPr>
          <p:cNvPr id="358" name="组合 357"/>
          <p:cNvGrpSpPr/>
          <p:nvPr/>
        </p:nvGrpSpPr>
        <p:grpSpPr>
          <a:xfrm>
            <a:off x="9635042" y="1550846"/>
            <a:ext cx="1434782" cy="1532713"/>
            <a:chOff x="6876272" y="1083981"/>
            <a:chExt cx="1537251" cy="1642176"/>
          </a:xfrm>
          <a:solidFill>
            <a:srgbClr val="2A53C4">
              <a:alpha val="70000"/>
            </a:srgbClr>
          </a:solidFill>
        </p:grpSpPr>
        <p:sp>
          <p:nvSpPr>
            <p:cNvPr id="359" name="任意多边形 358"/>
            <p:cNvSpPr/>
            <p:nvPr/>
          </p:nvSpPr>
          <p:spPr>
            <a:xfrm>
              <a:off x="6876272" y="1083981"/>
              <a:ext cx="1537251" cy="1642176"/>
            </a:xfrm>
            <a:custGeom>
              <a:avLst/>
              <a:gdLst>
                <a:gd name="connsiteX0" fmla="*/ 0 w 1537251"/>
                <a:gd name="connsiteY0" fmla="*/ 0 h 1642176"/>
                <a:gd name="connsiteX1" fmla="*/ 1537251 w 1537251"/>
                <a:gd name="connsiteY1" fmla="*/ 0 h 1642176"/>
                <a:gd name="connsiteX2" fmla="*/ 1537251 w 1537251"/>
                <a:gd name="connsiteY2" fmla="*/ 1537251 h 1642176"/>
                <a:gd name="connsiteX3" fmla="*/ 829482 w 1537251"/>
                <a:gd name="connsiteY3" fmla="*/ 1537251 h 1642176"/>
                <a:gd name="connsiteX4" fmla="*/ 768625 w 1537251"/>
                <a:gd name="connsiteY4" fmla="*/ 1642176 h 1642176"/>
                <a:gd name="connsiteX5" fmla="*/ 707769 w 1537251"/>
                <a:gd name="connsiteY5" fmla="*/ 1537251 h 1642176"/>
                <a:gd name="connsiteX6" fmla="*/ 0 w 1537251"/>
                <a:gd name="connsiteY6" fmla="*/ 1537251 h 16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7251" h="1642176">
                  <a:moveTo>
                    <a:pt x="0" y="0"/>
                  </a:moveTo>
                  <a:lnTo>
                    <a:pt x="1537251" y="0"/>
                  </a:lnTo>
                  <a:lnTo>
                    <a:pt x="1537251" y="1537251"/>
                  </a:lnTo>
                  <a:lnTo>
                    <a:pt x="829482" y="1537251"/>
                  </a:lnTo>
                  <a:lnTo>
                    <a:pt x="768625" y="1642176"/>
                  </a:lnTo>
                  <a:lnTo>
                    <a:pt x="707769" y="1537251"/>
                  </a:lnTo>
                  <a:lnTo>
                    <a:pt x="0" y="1537251"/>
                  </a:lnTo>
                  <a:close/>
                </a:path>
              </a:pathLst>
            </a:cu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/>
            </a:p>
          </p:txBody>
        </p:sp>
        <p:grpSp>
          <p:nvGrpSpPr>
            <p:cNvPr id="360" name="组合 359"/>
            <p:cNvGrpSpPr/>
            <p:nvPr/>
          </p:nvGrpSpPr>
          <p:grpSpPr>
            <a:xfrm>
              <a:off x="7003872" y="1259048"/>
              <a:ext cx="1282050" cy="1253078"/>
              <a:chOff x="4984441" y="3312181"/>
              <a:chExt cx="1282050" cy="1253078"/>
            </a:xfrm>
            <a:grpFill/>
          </p:grpSpPr>
          <p:sp>
            <p:nvSpPr>
              <p:cNvPr id="361" name="文本框 360"/>
              <p:cNvSpPr txBox="1"/>
              <p:nvPr/>
            </p:nvSpPr>
            <p:spPr>
              <a:xfrm>
                <a:off x="4984441" y="3312181"/>
                <a:ext cx="1282050" cy="125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成为成熟的员工，可以独立完成工作，并指导新员工</a:t>
                </a:r>
                <a:endParaRPr lang="zh-CN" altLang="en-US" sz="14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>
              <a:xfrm>
                <a:off x="5149911" y="4014126"/>
                <a:ext cx="951111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文本框 362"/>
              <p:cNvSpPr txBox="1"/>
              <p:nvPr/>
            </p:nvSpPr>
            <p:spPr>
              <a:xfrm>
                <a:off x="4984441" y="4024782"/>
                <a:ext cx="1282050" cy="329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4553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 79"/>
          <p:cNvSpPr/>
          <p:nvPr/>
        </p:nvSpPr>
        <p:spPr>
          <a:xfrm>
            <a:off x="-1" y="4882636"/>
            <a:ext cx="12192001" cy="1975365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1" y="5412809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1" y="5724661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37701" y="1850027"/>
            <a:ext cx="10516598" cy="2000229"/>
            <a:chOff x="837701" y="1782714"/>
            <a:chExt cx="10516598" cy="2000229"/>
          </a:xfrm>
        </p:grpSpPr>
        <p:sp>
          <p:nvSpPr>
            <p:cNvPr id="31" name="任意多边形 30"/>
            <p:cNvSpPr/>
            <p:nvPr/>
          </p:nvSpPr>
          <p:spPr>
            <a:xfrm rot="900000">
              <a:off x="5461139" y="1782714"/>
              <a:ext cx="1269722" cy="877899"/>
            </a:xfrm>
            <a:custGeom>
              <a:avLst/>
              <a:gdLst>
                <a:gd name="connsiteX0" fmla="*/ 811844 w 815110"/>
                <a:gd name="connsiteY0" fmla="*/ 0 h 753851"/>
                <a:gd name="connsiteX1" fmla="*/ 811221 w 815110"/>
                <a:gd name="connsiteY1" fmla="*/ 3357 h 753851"/>
                <a:gd name="connsiteX2" fmla="*/ 815110 w 815110"/>
                <a:gd name="connsiteY2" fmla="*/ 1718 h 753851"/>
                <a:gd name="connsiteX3" fmla="*/ 810512 w 815110"/>
                <a:gd name="connsiteY3" fmla="*/ 7176 h 753851"/>
                <a:gd name="connsiteX4" fmla="*/ 674407 w 815110"/>
                <a:gd name="connsiteY4" fmla="*/ 740510 h 753851"/>
                <a:gd name="connsiteX5" fmla="*/ 421276 w 815110"/>
                <a:gd name="connsiteY5" fmla="*/ 621270 h 753851"/>
                <a:gd name="connsiteX6" fmla="*/ 293771 w 815110"/>
                <a:gd name="connsiteY6" fmla="*/ 753851 h 753851"/>
                <a:gd name="connsiteX7" fmla="*/ 336279 w 815110"/>
                <a:gd name="connsiteY7" fmla="*/ 581231 h 753851"/>
                <a:gd name="connsiteX8" fmla="*/ 335005 w 815110"/>
                <a:gd name="connsiteY8" fmla="*/ 580631 h 753851"/>
                <a:gd name="connsiteX9" fmla="*/ 337035 w 815110"/>
                <a:gd name="connsiteY9" fmla="*/ 578159 h 753851"/>
                <a:gd name="connsiteX10" fmla="*/ 337278 w 815110"/>
                <a:gd name="connsiteY10" fmla="*/ 577173 h 753851"/>
                <a:gd name="connsiteX11" fmla="*/ 337691 w 815110"/>
                <a:gd name="connsiteY11" fmla="*/ 577360 h 753851"/>
                <a:gd name="connsiteX12" fmla="*/ 628627 w 815110"/>
                <a:gd name="connsiteY12" fmla="*/ 223097 h 753851"/>
                <a:gd name="connsiteX13" fmla="*/ 609342 w 815110"/>
                <a:gd name="connsiteY13" fmla="*/ 245991 h 753851"/>
                <a:gd name="connsiteX14" fmla="*/ 266398 w 815110"/>
                <a:gd name="connsiteY14" fmla="*/ 517542 h 753851"/>
                <a:gd name="connsiteX15" fmla="*/ 0 w 815110"/>
                <a:gd name="connsiteY15" fmla="*/ 345175 h 753851"/>
                <a:gd name="connsiteX16" fmla="*/ 807958 w 815110"/>
                <a:gd name="connsiteY16" fmla="*/ 4731 h 75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110" h="753851">
                  <a:moveTo>
                    <a:pt x="811844" y="0"/>
                  </a:moveTo>
                  <a:lnTo>
                    <a:pt x="811221" y="3357"/>
                  </a:lnTo>
                  <a:lnTo>
                    <a:pt x="815110" y="1718"/>
                  </a:lnTo>
                  <a:lnTo>
                    <a:pt x="810512" y="7176"/>
                  </a:lnTo>
                  <a:lnTo>
                    <a:pt x="674407" y="740510"/>
                  </a:lnTo>
                  <a:lnTo>
                    <a:pt x="421276" y="621270"/>
                  </a:lnTo>
                  <a:lnTo>
                    <a:pt x="293771" y="753851"/>
                  </a:lnTo>
                  <a:lnTo>
                    <a:pt x="336279" y="581231"/>
                  </a:lnTo>
                  <a:lnTo>
                    <a:pt x="335005" y="580631"/>
                  </a:lnTo>
                  <a:lnTo>
                    <a:pt x="337035" y="578159"/>
                  </a:lnTo>
                  <a:lnTo>
                    <a:pt x="337278" y="577173"/>
                  </a:lnTo>
                  <a:lnTo>
                    <a:pt x="337691" y="577360"/>
                  </a:lnTo>
                  <a:lnTo>
                    <a:pt x="628627" y="223097"/>
                  </a:lnTo>
                  <a:lnTo>
                    <a:pt x="609342" y="245991"/>
                  </a:lnTo>
                  <a:lnTo>
                    <a:pt x="266398" y="517542"/>
                  </a:lnTo>
                  <a:lnTo>
                    <a:pt x="0" y="345175"/>
                  </a:lnTo>
                  <a:lnTo>
                    <a:pt x="807958" y="473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0000"/>
                  </a:schemeClr>
                </a:gs>
                <a:gs pos="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37701" y="3075057"/>
              <a:ext cx="10516598" cy="707886"/>
              <a:chOff x="837701" y="3075056"/>
              <a:chExt cx="10516598" cy="70788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37701" y="3295380"/>
                <a:ext cx="10516598" cy="267238"/>
                <a:chOff x="837701" y="3295381"/>
                <a:chExt cx="10516598" cy="267238"/>
              </a:xfrm>
            </p:grpSpPr>
            <p:sp>
              <p:nvSpPr>
                <p:cNvPr id="10" name="椭圆 9"/>
                <p:cNvSpPr/>
                <p:nvPr/>
              </p:nvSpPr>
              <p:spPr>
                <a:xfrm rot="10800000">
                  <a:off x="2551641" y="3295381"/>
                  <a:ext cx="267237" cy="2672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rot="10800000">
                  <a:off x="1913518" y="3328786"/>
                  <a:ext cx="200428" cy="200428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0800000">
                  <a:off x="1342205" y="3362190"/>
                  <a:ext cx="133619" cy="133619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 rot="10800000">
                  <a:off x="837701" y="3395595"/>
                  <a:ext cx="66809" cy="66809"/>
                </a:xfrm>
                <a:prstGeom prst="ellipse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9373122" y="3295382"/>
                  <a:ext cx="267237" cy="2672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0078054" y="3328787"/>
                  <a:ext cx="200428" cy="200428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0716176" y="3362191"/>
                  <a:ext cx="133619" cy="133619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1287490" y="3395595"/>
                  <a:ext cx="66809" cy="66809"/>
                </a:xfrm>
                <a:prstGeom prst="ellipse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3029294" y="3075056"/>
                <a:ext cx="6133410" cy="70788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4000" dirty="0" smtClean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Segoe UI Light" panose="020B0502040204020203" pitchFamily="34" charset="0"/>
                  </a:rPr>
                  <a:t>THANKS FOR WATCHING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2585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10800000">
            <a:off x="2551641" y="3295381"/>
            <a:ext cx="267237" cy="26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0800000">
            <a:off x="1913518" y="3328786"/>
            <a:ext cx="200428" cy="20042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0800000">
            <a:off x="1342205" y="3362190"/>
            <a:ext cx="133619" cy="13361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0800000">
            <a:off x="837701" y="3395595"/>
            <a:ext cx="66809" cy="66809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373122" y="3295382"/>
            <a:ext cx="267237" cy="26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078054" y="3328787"/>
            <a:ext cx="200428" cy="20042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716176" y="3362191"/>
            <a:ext cx="133619" cy="13361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287490" y="3395595"/>
            <a:ext cx="66809" cy="66809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190772" y="2828836"/>
            <a:ext cx="1207382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7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60528" y="2565025"/>
            <a:ext cx="4440700" cy="1266286"/>
            <a:chOff x="4494727" y="2648875"/>
            <a:chExt cx="4440700" cy="1266286"/>
          </a:xfrm>
        </p:grpSpPr>
        <p:sp>
          <p:nvSpPr>
            <p:cNvPr id="14" name="文本框 13"/>
            <p:cNvSpPr txBox="1"/>
            <p:nvPr/>
          </p:nvSpPr>
          <p:spPr>
            <a:xfrm>
              <a:off x="4494727" y="2648875"/>
              <a:ext cx="4440700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岗前培训，在岗培训学习情况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494727" y="3607384"/>
              <a:ext cx="4404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494727" y="3504543"/>
              <a:ext cx="4404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任意多边形 16"/>
          <p:cNvSpPr/>
          <p:nvPr/>
        </p:nvSpPr>
        <p:spPr>
          <a:xfrm>
            <a:off x="-1" y="4882636"/>
            <a:ext cx="12192001" cy="1975365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-1" y="5412809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" y="5724661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900000">
            <a:off x="8239736" y="1178883"/>
            <a:ext cx="636415" cy="440024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27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66" y="3854870"/>
            <a:ext cx="1918886" cy="2558515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34" y="1837296"/>
            <a:ext cx="2558515" cy="1243722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15" y="4281289"/>
            <a:ext cx="2558515" cy="1705676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3" y="1179900"/>
            <a:ext cx="1707009" cy="2558515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791070" y="3854870"/>
            <a:ext cx="2558515" cy="2558515"/>
            <a:chOff x="690413" y="2899241"/>
            <a:chExt cx="1872051" cy="1872051"/>
          </a:xfrm>
        </p:grpSpPr>
        <p:sp>
          <p:nvSpPr>
            <p:cNvPr id="9" name="矩形 8"/>
            <p:cNvSpPr/>
            <p:nvPr/>
          </p:nvSpPr>
          <p:spPr>
            <a:xfrm>
              <a:off x="690413" y="2899241"/>
              <a:ext cx="1872051" cy="1872051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85413" y="3294300"/>
              <a:ext cx="1282050" cy="1058433"/>
              <a:chOff x="4984441" y="3312181"/>
              <a:chExt cx="1282050" cy="105843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984441" y="3312181"/>
                <a:ext cx="1282050" cy="105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培训内容</a:t>
                </a:r>
                <a:endParaRPr lang="zh-CN" altLang="en-US" sz="44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5149911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/>
            </p:nvSpPr>
            <p:spPr>
              <a:xfrm>
                <a:off x="4984441" y="4024782"/>
                <a:ext cx="1282050" cy="27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842415" y="1179900"/>
            <a:ext cx="2558515" cy="2663581"/>
            <a:chOff x="6581536" y="941981"/>
            <a:chExt cx="1872051" cy="1948927"/>
          </a:xfrm>
        </p:grpSpPr>
        <p:sp>
          <p:nvSpPr>
            <p:cNvPr id="15" name="矩形 14"/>
            <p:cNvSpPr/>
            <p:nvPr/>
          </p:nvSpPr>
          <p:spPr>
            <a:xfrm>
              <a:off x="6581536" y="941981"/>
              <a:ext cx="1872051" cy="1872051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876536" y="1337039"/>
              <a:ext cx="1282050" cy="1553869"/>
              <a:chOff x="4984441" y="3312181"/>
              <a:chExt cx="1282050" cy="1553869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984441" y="3312181"/>
                <a:ext cx="1282050" cy="155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培训安排工作</a:t>
                </a:r>
                <a:endParaRPr lang="zh-CN" altLang="en-US" sz="44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5149911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4984441" y="4024782"/>
                <a:ext cx="1282050" cy="27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444924" y="1179899"/>
            <a:ext cx="2558515" cy="2558515"/>
            <a:chOff x="2632223" y="941980"/>
            <a:chExt cx="1872051" cy="1872051"/>
          </a:xfrm>
        </p:grpSpPr>
        <p:sp>
          <p:nvSpPr>
            <p:cNvPr id="21" name="矩形 20"/>
            <p:cNvSpPr/>
            <p:nvPr/>
          </p:nvSpPr>
          <p:spPr>
            <a:xfrm>
              <a:off x="2632223" y="941980"/>
              <a:ext cx="1872051" cy="1872051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700301" y="1004511"/>
              <a:ext cx="1779691" cy="1669503"/>
              <a:chOff x="2700301" y="1091951"/>
              <a:chExt cx="1779691" cy="1669503"/>
            </a:xfrm>
          </p:grpSpPr>
          <p:sp>
            <p:nvSpPr>
              <p:cNvPr id="23" name="Freeform 63"/>
              <p:cNvSpPr>
                <a:spLocks noChangeAspect="1"/>
              </p:cNvSpPr>
              <p:nvPr/>
            </p:nvSpPr>
            <p:spPr bwMode="auto">
              <a:xfrm>
                <a:off x="3329377" y="1091951"/>
                <a:ext cx="521539" cy="506117"/>
              </a:xfrm>
              <a:custGeom>
                <a:avLst/>
                <a:gdLst>
                  <a:gd name="T0" fmla="*/ 244 w 312"/>
                  <a:gd name="T1" fmla="*/ 0 h 303"/>
                  <a:gd name="T2" fmla="*/ 209 w 312"/>
                  <a:gd name="T3" fmla="*/ 12 h 303"/>
                  <a:gd name="T4" fmla="*/ 181 w 312"/>
                  <a:gd name="T5" fmla="*/ 49 h 303"/>
                  <a:gd name="T6" fmla="*/ 198 w 312"/>
                  <a:gd name="T7" fmla="*/ 112 h 303"/>
                  <a:gd name="T8" fmla="*/ 195 w 312"/>
                  <a:gd name="T9" fmla="*/ 112 h 303"/>
                  <a:gd name="T10" fmla="*/ 177 w 312"/>
                  <a:gd name="T11" fmla="*/ 92 h 303"/>
                  <a:gd name="T12" fmla="*/ 92 w 312"/>
                  <a:gd name="T13" fmla="*/ 177 h 303"/>
                  <a:gd name="T14" fmla="*/ 71 w 312"/>
                  <a:gd name="T15" fmla="*/ 174 h 303"/>
                  <a:gd name="T16" fmla="*/ 29 w 312"/>
                  <a:gd name="T17" fmla="*/ 192 h 303"/>
                  <a:gd name="T18" fmla="*/ 7 w 312"/>
                  <a:gd name="T19" fmla="*/ 255 h 303"/>
                  <a:gd name="T20" fmla="*/ 14 w 312"/>
                  <a:gd name="T21" fmla="*/ 266 h 303"/>
                  <a:gd name="T22" fmla="*/ 14 w 312"/>
                  <a:gd name="T23" fmla="*/ 266 h 303"/>
                  <a:gd name="T24" fmla="*/ 53 w 312"/>
                  <a:gd name="T25" fmla="*/ 228 h 303"/>
                  <a:gd name="T26" fmla="*/ 80 w 312"/>
                  <a:gd name="T27" fmla="*/ 255 h 303"/>
                  <a:gd name="T28" fmla="*/ 40 w 312"/>
                  <a:gd name="T29" fmla="*/ 296 h 303"/>
                  <a:gd name="T30" fmla="*/ 70 w 312"/>
                  <a:gd name="T31" fmla="*/ 303 h 303"/>
                  <a:gd name="T32" fmla="*/ 100 w 312"/>
                  <a:gd name="T33" fmla="*/ 295 h 303"/>
                  <a:gd name="T34" fmla="*/ 134 w 312"/>
                  <a:gd name="T35" fmla="*/ 244 h 303"/>
                  <a:gd name="T36" fmla="*/ 116 w 312"/>
                  <a:gd name="T37" fmla="*/ 191 h 303"/>
                  <a:gd name="T38" fmla="*/ 118 w 312"/>
                  <a:gd name="T39" fmla="*/ 190 h 303"/>
                  <a:gd name="T40" fmla="*/ 138 w 312"/>
                  <a:gd name="T41" fmla="*/ 209 h 303"/>
                  <a:gd name="T42" fmla="*/ 222 w 312"/>
                  <a:gd name="T43" fmla="*/ 126 h 303"/>
                  <a:gd name="T44" fmla="*/ 245 w 312"/>
                  <a:gd name="T45" fmla="*/ 129 h 303"/>
                  <a:gd name="T46" fmla="*/ 256 w 312"/>
                  <a:gd name="T47" fmla="*/ 127 h 303"/>
                  <a:gd name="T48" fmla="*/ 298 w 312"/>
                  <a:gd name="T49" fmla="*/ 97 h 303"/>
                  <a:gd name="T50" fmla="*/ 302 w 312"/>
                  <a:gd name="T51" fmla="*/ 34 h 303"/>
                  <a:gd name="T52" fmla="*/ 260 w 312"/>
                  <a:gd name="T53" fmla="*/ 75 h 303"/>
                  <a:gd name="T54" fmla="*/ 234 w 312"/>
                  <a:gd name="T55" fmla="*/ 48 h 303"/>
                  <a:gd name="T56" fmla="*/ 274 w 312"/>
                  <a:gd name="T57" fmla="*/ 7 h 303"/>
                  <a:gd name="T58" fmla="*/ 244 w 312"/>
                  <a:gd name="T5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2" h="303">
                    <a:moveTo>
                      <a:pt x="244" y="0"/>
                    </a:moveTo>
                    <a:cubicBezTo>
                      <a:pt x="231" y="0"/>
                      <a:pt x="219" y="4"/>
                      <a:pt x="209" y="12"/>
                    </a:cubicBezTo>
                    <a:cubicBezTo>
                      <a:pt x="197" y="22"/>
                      <a:pt x="185" y="34"/>
                      <a:pt x="181" y="49"/>
                    </a:cubicBezTo>
                    <a:cubicBezTo>
                      <a:pt x="175" y="72"/>
                      <a:pt x="184" y="94"/>
                      <a:pt x="198" y="112"/>
                    </a:cubicBezTo>
                    <a:cubicBezTo>
                      <a:pt x="197" y="112"/>
                      <a:pt x="196" y="112"/>
                      <a:pt x="195" y="112"/>
                    </a:cubicBezTo>
                    <a:cubicBezTo>
                      <a:pt x="185" y="112"/>
                      <a:pt x="181" y="101"/>
                      <a:pt x="177" y="92"/>
                    </a:cubicBezTo>
                    <a:cubicBezTo>
                      <a:pt x="148" y="120"/>
                      <a:pt x="121" y="150"/>
                      <a:pt x="92" y="177"/>
                    </a:cubicBezTo>
                    <a:cubicBezTo>
                      <a:pt x="85" y="175"/>
                      <a:pt x="78" y="174"/>
                      <a:pt x="71" y="174"/>
                    </a:cubicBezTo>
                    <a:cubicBezTo>
                      <a:pt x="55" y="174"/>
                      <a:pt x="39" y="180"/>
                      <a:pt x="29" y="192"/>
                    </a:cubicBezTo>
                    <a:cubicBezTo>
                      <a:pt x="11" y="207"/>
                      <a:pt x="0" y="232"/>
                      <a:pt x="7" y="255"/>
                    </a:cubicBezTo>
                    <a:cubicBezTo>
                      <a:pt x="9" y="258"/>
                      <a:pt x="9" y="266"/>
                      <a:pt x="14" y="266"/>
                    </a:cubicBezTo>
                    <a:cubicBezTo>
                      <a:pt x="14" y="266"/>
                      <a:pt x="14" y="266"/>
                      <a:pt x="14" y="266"/>
                    </a:cubicBezTo>
                    <a:cubicBezTo>
                      <a:pt x="28" y="254"/>
                      <a:pt x="40" y="240"/>
                      <a:pt x="53" y="228"/>
                    </a:cubicBezTo>
                    <a:cubicBezTo>
                      <a:pt x="62" y="236"/>
                      <a:pt x="71" y="246"/>
                      <a:pt x="80" y="255"/>
                    </a:cubicBezTo>
                    <a:cubicBezTo>
                      <a:pt x="67" y="269"/>
                      <a:pt x="53" y="282"/>
                      <a:pt x="40" y="296"/>
                    </a:cubicBezTo>
                    <a:cubicBezTo>
                      <a:pt x="49" y="300"/>
                      <a:pt x="60" y="303"/>
                      <a:pt x="70" y="303"/>
                    </a:cubicBezTo>
                    <a:cubicBezTo>
                      <a:pt x="81" y="303"/>
                      <a:pt x="91" y="300"/>
                      <a:pt x="100" y="295"/>
                    </a:cubicBezTo>
                    <a:cubicBezTo>
                      <a:pt x="117" y="282"/>
                      <a:pt x="133" y="265"/>
                      <a:pt x="134" y="244"/>
                    </a:cubicBezTo>
                    <a:cubicBezTo>
                      <a:pt x="137" y="224"/>
                      <a:pt x="127" y="206"/>
                      <a:pt x="116" y="191"/>
                    </a:cubicBezTo>
                    <a:cubicBezTo>
                      <a:pt x="117" y="190"/>
                      <a:pt x="117" y="190"/>
                      <a:pt x="118" y="190"/>
                    </a:cubicBezTo>
                    <a:cubicBezTo>
                      <a:pt x="128" y="190"/>
                      <a:pt x="133" y="202"/>
                      <a:pt x="138" y="209"/>
                    </a:cubicBezTo>
                    <a:cubicBezTo>
                      <a:pt x="166" y="182"/>
                      <a:pt x="194" y="153"/>
                      <a:pt x="222" y="126"/>
                    </a:cubicBezTo>
                    <a:cubicBezTo>
                      <a:pt x="230" y="127"/>
                      <a:pt x="237" y="129"/>
                      <a:pt x="245" y="129"/>
                    </a:cubicBezTo>
                    <a:cubicBezTo>
                      <a:pt x="249" y="129"/>
                      <a:pt x="252" y="128"/>
                      <a:pt x="256" y="127"/>
                    </a:cubicBezTo>
                    <a:cubicBezTo>
                      <a:pt x="274" y="125"/>
                      <a:pt x="286" y="110"/>
                      <a:pt x="298" y="97"/>
                    </a:cubicBezTo>
                    <a:cubicBezTo>
                      <a:pt x="312" y="79"/>
                      <a:pt x="311" y="54"/>
                      <a:pt x="302" y="34"/>
                    </a:cubicBezTo>
                    <a:cubicBezTo>
                      <a:pt x="287" y="47"/>
                      <a:pt x="274" y="62"/>
                      <a:pt x="260" y="75"/>
                    </a:cubicBezTo>
                    <a:cubicBezTo>
                      <a:pt x="251" y="66"/>
                      <a:pt x="242" y="57"/>
                      <a:pt x="234" y="48"/>
                    </a:cubicBezTo>
                    <a:cubicBezTo>
                      <a:pt x="247" y="34"/>
                      <a:pt x="261" y="20"/>
                      <a:pt x="274" y="7"/>
                    </a:cubicBezTo>
                    <a:cubicBezTo>
                      <a:pt x="265" y="2"/>
                      <a:pt x="255" y="0"/>
                      <a:pt x="24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4" name="矩形 55"/>
              <p:cNvSpPr/>
              <p:nvPr/>
            </p:nvSpPr>
            <p:spPr>
              <a:xfrm>
                <a:off x="2700301" y="2063339"/>
                <a:ext cx="1779691" cy="698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dirty="0" smtClean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培训前期准备工作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158634" y="3854870"/>
            <a:ext cx="2558515" cy="2558515"/>
            <a:chOff x="4617829" y="2899241"/>
            <a:chExt cx="1872051" cy="1872051"/>
          </a:xfrm>
        </p:grpSpPr>
        <p:sp>
          <p:nvSpPr>
            <p:cNvPr id="26" name="矩形 25"/>
            <p:cNvSpPr/>
            <p:nvPr/>
          </p:nvSpPr>
          <p:spPr>
            <a:xfrm>
              <a:off x="4617829" y="2899241"/>
              <a:ext cx="1872051" cy="1872051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64009" y="3205386"/>
              <a:ext cx="1779691" cy="1170122"/>
              <a:chOff x="4664008" y="3300636"/>
              <a:chExt cx="1779691" cy="1170122"/>
            </a:xfrm>
          </p:grpSpPr>
          <p:grpSp>
            <p:nvGrpSpPr>
              <p:cNvPr id="28" name="组合 27"/>
              <p:cNvGrpSpPr>
                <a:grpSpLocks noChangeAspect="1"/>
              </p:cNvGrpSpPr>
              <p:nvPr/>
            </p:nvGrpSpPr>
            <p:grpSpPr>
              <a:xfrm>
                <a:off x="5165110" y="3300636"/>
                <a:ext cx="777487" cy="687441"/>
                <a:chOff x="3676115" y="1160462"/>
                <a:chExt cx="5659574" cy="5004107"/>
              </a:xfrm>
              <a:solidFill>
                <a:schemeClr val="bg1"/>
              </a:solidFill>
            </p:grpSpPr>
            <p:sp>
              <p:nvSpPr>
                <p:cNvPr id="30" name="任意多边形 29"/>
                <p:cNvSpPr/>
                <p:nvPr/>
              </p:nvSpPr>
              <p:spPr>
                <a:xfrm>
                  <a:off x="3676115" y="2915504"/>
                  <a:ext cx="4433135" cy="3249065"/>
                </a:xfrm>
                <a:custGeom>
                  <a:avLst/>
                  <a:gdLst>
                    <a:gd name="connsiteX0" fmla="*/ 1383752 w 4433135"/>
                    <a:gd name="connsiteY0" fmla="*/ 867104 h 3249065"/>
                    <a:gd name="connsiteX1" fmla="*/ 1258108 w 4433135"/>
                    <a:gd name="connsiteY1" fmla="*/ 868142 h 3249065"/>
                    <a:gd name="connsiteX2" fmla="*/ 1210263 w 4433135"/>
                    <a:gd name="connsiteY2" fmla="*/ 944893 h 3249065"/>
                    <a:gd name="connsiteX3" fmla="*/ 1459057 w 4433135"/>
                    <a:gd name="connsiteY3" fmla="*/ 2196531 h 3249065"/>
                    <a:gd name="connsiteX4" fmla="*/ 1733368 w 4433135"/>
                    <a:gd name="connsiteY4" fmla="*/ 2583239 h 3249065"/>
                    <a:gd name="connsiteX5" fmla="*/ 2049146 w 4433135"/>
                    <a:gd name="connsiteY5" fmla="*/ 2583239 h 3249065"/>
                    <a:gd name="connsiteX6" fmla="*/ 2103371 w 4433135"/>
                    <a:gd name="connsiteY6" fmla="*/ 2456304 h 3249065"/>
                    <a:gd name="connsiteX7" fmla="*/ 1832248 w 4433135"/>
                    <a:gd name="connsiteY7" fmla="*/ 1054116 h 3249065"/>
                    <a:gd name="connsiteX8" fmla="*/ 1720610 w 4433135"/>
                    <a:gd name="connsiteY8" fmla="*/ 868142 h 3249065"/>
                    <a:gd name="connsiteX9" fmla="*/ 1511289 w 4433135"/>
                    <a:gd name="connsiteY9" fmla="*/ 867589 h 3249065"/>
                    <a:gd name="connsiteX10" fmla="*/ 1383752 w 4433135"/>
                    <a:gd name="connsiteY10" fmla="*/ 867104 h 3249065"/>
                    <a:gd name="connsiteX11" fmla="*/ 146071 w 4433135"/>
                    <a:gd name="connsiteY11" fmla="*/ 0 h 3249065"/>
                    <a:gd name="connsiteX12" fmla="*/ 882914 w 4433135"/>
                    <a:gd name="connsiteY12" fmla="*/ 0 h 3249065"/>
                    <a:gd name="connsiteX13" fmla="*/ 880954 w 4433135"/>
                    <a:gd name="connsiteY13" fmla="*/ 74488 h 3249065"/>
                    <a:gd name="connsiteX14" fmla="*/ 1122741 w 4433135"/>
                    <a:gd name="connsiteY14" fmla="*/ 461420 h 3249065"/>
                    <a:gd name="connsiteX15" fmla="*/ 1786399 w 4433135"/>
                    <a:gd name="connsiteY15" fmla="*/ 283593 h 3249065"/>
                    <a:gd name="connsiteX16" fmla="*/ 1950131 w 4433135"/>
                    <a:gd name="connsiteY16" fmla="*/ 0 h 3249065"/>
                    <a:gd name="connsiteX17" fmla="*/ 2992123 w 4433135"/>
                    <a:gd name="connsiteY17" fmla="*/ 0 h 3249065"/>
                    <a:gd name="connsiteX18" fmla="*/ 2975391 w 4433135"/>
                    <a:gd name="connsiteY18" fmla="*/ 34734 h 3249065"/>
                    <a:gd name="connsiteX19" fmla="*/ 2853142 w 4433135"/>
                    <a:gd name="connsiteY19" fmla="*/ 640253 h 3249065"/>
                    <a:gd name="connsiteX20" fmla="*/ 2861174 w 4433135"/>
                    <a:gd name="connsiteY20" fmla="*/ 799307 h 3249065"/>
                    <a:gd name="connsiteX21" fmla="*/ 2870542 w 4433135"/>
                    <a:gd name="connsiteY21" fmla="*/ 860687 h 3249065"/>
                    <a:gd name="connsiteX22" fmla="*/ 2849298 w 4433135"/>
                    <a:gd name="connsiteY22" fmla="*/ 859746 h 3249065"/>
                    <a:gd name="connsiteX23" fmla="*/ 2617108 w 4433135"/>
                    <a:gd name="connsiteY23" fmla="*/ 855875 h 3249065"/>
                    <a:gd name="connsiteX24" fmla="*/ 2511161 w 4433135"/>
                    <a:gd name="connsiteY24" fmla="*/ 856055 h 3249065"/>
                    <a:gd name="connsiteX25" fmla="*/ 2397787 w 4433135"/>
                    <a:gd name="connsiteY25" fmla="*/ 858300 h 3249065"/>
                    <a:gd name="connsiteX26" fmla="*/ 2267900 w 4433135"/>
                    <a:gd name="connsiteY26" fmla="*/ 1007867 h 3249065"/>
                    <a:gd name="connsiteX27" fmla="*/ 2452890 w 4433135"/>
                    <a:gd name="connsiteY27" fmla="*/ 2491724 h 3249065"/>
                    <a:gd name="connsiteX28" fmla="*/ 2523737 w 4433135"/>
                    <a:gd name="connsiteY28" fmla="*/ 2594059 h 3249065"/>
                    <a:gd name="connsiteX29" fmla="*/ 2783511 w 4433135"/>
                    <a:gd name="connsiteY29" fmla="*/ 2590123 h 3249065"/>
                    <a:gd name="connsiteX30" fmla="*/ 2846486 w 4433135"/>
                    <a:gd name="connsiteY30" fmla="*/ 2479916 h 3249065"/>
                    <a:gd name="connsiteX31" fmla="*/ 2980514 w 4433135"/>
                    <a:gd name="connsiteY31" fmla="*/ 1369603 h 3249065"/>
                    <a:gd name="connsiteX32" fmla="*/ 2991426 w 4433135"/>
                    <a:gd name="connsiteY32" fmla="*/ 1279059 h 3249065"/>
                    <a:gd name="connsiteX33" fmla="*/ 3040898 w 4433135"/>
                    <a:gd name="connsiteY33" fmla="*/ 1381756 h 3249065"/>
                    <a:gd name="connsiteX34" fmla="*/ 3308774 w 4433135"/>
                    <a:gd name="connsiteY34" fmla="*/ 1740245 h 3249065"/>
                    <a:gd name="connsiteX35" fmla="*/ 3336412 w 4433135"/>
                    <a:gd name="connsiteY35" fmla="*/ 1765365 h 3249065"/>
                    <a:gd name="connsiteX36" fmla="*/ 3296438 w 4433135"/>
                    <a:gd name="connsiteY36" fmla="*/ 1973342 h 3249065"/>
                    <a:gd name="connsiteX37" fmla="*/ 3203877 w 4433135"/>
                    <a:gd name="connsiteY37" fmla="*/ 2456304 h 3249065"/>
                    <a:gd name="connsiteX38" fmla="*/ 3258102 w 4433135"/>
                    <a:gd name="connsiteY38" fmla="*/ 2583239 h 3249065"/>
                    <a:gd name="connsiteX39" fmla="*/ 3573880 w 4433135"/>
                    <a:gd name="connsiteY39" fmla="*/ 2583239 h 3249065"/>
                    <a:gd name="connsiteX40" fmla="*/ 3848192 w 4433135"/>
                    <a:gd name="connsiteY40" fmla="*/ 2196531 h 3249065"/>
                    <a:gd name="connsiteX41" fmla="*/ 3860345 w 4433135"/>
                    <a:gd name="connsiteY41" fmla="*/ 2138945 h 3249065"/>
                    <a:gd name="connsiteX42" fmla="*/ 3868876 w 4433135"/>
                    <a:gd name="connsiteY42" fmla="*/ 2097649 h 3249065"/>
                    <a:gd name="connsiteX43" fmla="*/ 3946171 w 4433135"/>
                    <a:gd name="connsiteY43" fmla="*/ 2125939 h 3249065"/>
                    <a:gd name="connsiteX44" fmla="*/ 4408766 w 4433135"/>
                    <a:gd name="connsiteY44" fmla="*/ 2195877 h 3249065"/>
                    <a:gd name="connsiteX45" fmla="*/ 4433135 w 4433135"/>
                    <a:gd name="connsiteY45" fmla="*/ 2194647 h 3249065"/>
                    <a:gd name="connsiteX46" fmla="*/ 4229977 w 4433135"/>
                    <a:gd name="connsiteY46" fmla="*/ 2999465 h 3249065"/>
                    <a:gd name="connsiteX47" fmla="*/ 3976107 w 4433135"/>
                    <a:gd name="connsiteY47" fmla="*/ 3247430 h 3249065"/>
                    <a:gd name="connsiteX48" fmla="*/ 1337046 w 4433135"/>
                    <a:gd name="connsiteY48" fmla="*/ 3247430 h 3249065"/>
                    <a:gd name="connsiteX49" fmla="*/ 1035944 w 4433135"/>
                    <a:gd name="connsiteY49" fmla="*/ 3023080 h 3249065"/>
                    <a:gd name="connsiteX50" fmla="*/ 507540 w 4433135"/>
                    <a:gd name="connsiteY50" fmla="*/ 904676 h 3249065"/>
                    <a:gd name="connsiteX51" fmla="*/ 501007 w 4433135"/>
                    <a:gd name="connsiteY51" fmla="*/ 876408 h 3249065"/>
                    <a:gd name="connsiteX52" fmla="*/ 146071 w 4433135"/>
                    <a:gd name="connsiteY52" fmla="*/ 876408 h 3249065"/>
                    <a:gd name="connsiteX53" fmla="*/ 0 w 4433135"/>
                    <a:gd name="connsiteY53" fmla="*/ 730337 h 3249065"/>
                    <a:gd name="connsiteX54" fmla="*/ 0 w 4433135"/>
                    <a:gd name="connsiteY54" fmla="*/ 146071 h 3249065"/>
                    <a:gd name="connsiteX55" fmla="*/ 146071 w 4433135"/>
                    <a:gd name="connsiteY55" fmla="*/ 0 h 3249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4433135" h="3249065">
                      <a:moveTo>
                        <a:pt x="1383752" y="867104"/>
                      </a:moveTo>
                      <a:cubicBezTo>
                        <a:pt x="1340842" y="867128"/>
                        <a:pt x="1298245" y="867404"/>
                        <a:pt x="1258108" y="868142"/>
                      </a:cubicBezTo>
                      <a:cubicBezTo>
                        <a:pt x="1226200" y="868728"/>
                        <a:pt x="1200798" y="897345"/>
                        <a:pt x="1210263" y="944893"/>
                      </a:cubicBezTo>
                      <a:cubicBezTo>
                        <a:pt x="1255501" y="1172141"/>
                        <a:pt x="1399244" y="1917234"/>
                        <a:pt x="1459057" y="2196531"/>
                      </a:cubicBezTo>
                      <a:cubicBezTo>
                        <a:pt x="1517533" y="2469589"/>
                        <a:pt x="1583985" y="2577827"/>
                        <a:pt x="1733368" y="2583239"/>
                      </a:cubicBezTo>
                      <a:cubicBezTo>
                        <a:pt x="1882751" y="2588652"/>
                        <a:pt x="1965151" y="2586683"/>
                        <a:pt x="2049146" y="2583239"/>
                      </a:cubicBezTo>
                      <a:cubicBezTo>
                        <a:pt x="2114849" y="2580546"/>
                        <a:pt x="2126761" y="2578319"/>
                        <a:pt x="2103371" y="2456304"/>
                      </a:cubicBezTo>
                      <a:cubicBezTo>
                        <a:pt x="2054855" y="2203216"/>
                        <a:pt x="1887410" y="1326877"/>
                        <a:pt x="1832248" y="1054116"/>
                      </a:cubicBezTo>
                      <a:cubicBezTo>
                        <a:pt x="1820648" y="996757"/>
                        <a:pt x="1822680" y="866667"/>
                        <a:pt x="1720610" y="868142"/>
                      </a:cubicBezTo>
                      <a:cubicBezTo>
                        <a:pt x="1669576" y="868880"/>
                        <a:pt x="1594087" y="868142"/>
                        <a:pt x="1511289" y="867589"/>
                      </a:cubicBezTo>
                      <a:cubicBezTo>
                        <a:pt x="1469890" y="867313"/>
                        <a:pt x="1426663" y="867082"/>
                        <a:pt x="1383752" y="867104"/>
                      </a:cubicBezTo>
                      <a:close/>
                      <a:moveTo>
                        <a:pt x="146071" y="0"/>
                      </a:moveTo>
                      <a:lnTo>
                        <a:pt x="882914" y="0"/>
                      </a:lnTo>
                      <a:lnTo>
                        <a:pt x="880954" y="74488"/>
                      </a:lnTo>
                      <a:cubicBezTo>
                        <a:pt x="891949" y="230061"/>
                        <a:pt x="977510" y="377571"/>
                        <a:pt x="1122741" y="461420"/>
                      </a:cubicBezTo>
                      <a:cubicBezTo>
                        <a:pt x="1355110" y="595579"/>
                        <a:pt x="1652240" y="515962"/>
                        <a:pt x="1786399" y="283593"/>
                      </a:cubicBezTo>
                      <a:lnTo>
                        <a:pt x="1950131" y="0"/>
                      </a:lnTo>
                      <a:lnTo>
                        <a:pt x="2992123" y="0"/>
                      </a:lnTo>
                      <a:lnTo>
                        <a:pt x="2975391" y="34734"/>
                      </a:lnTo>
                      <a:cubicBezTo>
                        <a:pt x="2896672" y="220847"/>
                        <a:pt x="2853142" y="425466"/>
                        <a:pt x="2853142" y="640253"/>
                      </a:cubicBezTo>
                      <a:cubicBezTo>
                        <a:pt x="2853142" y="693950"/>
                        <a:pt x="2855863" y="747011"/>
                        <a:pt x="2861174" y="799307"/>
                      </a:cubicBezTo>
                      <a:lnTo>
                        <a:pt x="2870542" y="860687"/>
                      </a:lnTo>
                      <a:lnTo>
                        <a:pt x="2849298" y="859746"/>
                      </a:lnTo>
                      <a:cubicBezTo>
                        <a:pt x="2785069" y="857540"/>
                        <a:pt x="2699546" y="856201"/>
                        <a:pt x="2617108" y="855875"/>
                      </a:cubicBezTo>
                      <a:cubicBezTo>
                        <a:pt x="2580470" y="855730"/>
                        <a:pt x="2544440" y="855786"/>
                        <a:pt x="2511161" y="856055"/>
                      </a:cubicBezTo>
                      <a:cubicBezTo>
                        <a:pt x="2466789" y="856415"/>
                        <a:pt x="2427307" y="857152"/>
                        <a:pt x="2397787" y="858300"/>
                      </a:cubicBezTo>
                      <a:cubicBezTo>
                        <a:pt x="2279708" y="862892"/>
                        <a:pt x="2261098" y="953733"/>
                        <a:pt x="2267900" y="1007867"/>
                      </a:cubicBezTo>
                      <a:cubicBezTo>
                        <a:pt x="2330617" y="1506995"/>
                        <a:pt x="2441738" y="2400541"/>
                        <a:pt x="2452890" y="2491724"/>
                      </a:cubicBezTo>
                      <a:cubicBezTo>
                        <a:pt x="2464042" y="2582907"/>
                        <a:pt x="2468634" y="2577660"/>
                        <a:pt x="2523737" y="2594059"/>
                      </a:cubicBezTo>
                      <a:lnTo>
                        <a:pt x="2783511" y="2590123"/>
                      </a:lnTo>
                      <a:cubicBezTo>
                        <a:pt x="2840561" y="2589259"/>
                        <a:pt x="2834023" y="2573068"/>
                        <a:pt x="2846486" y="2479916"/>
                      </a:cubicBezTo>
                      <a:cubicBezTo>
                        <a:pt x="2855055" y="2415875"/>
                        <a:pt x="2930735" y="1783074"/>
                        <a:pt x="2980514" y="1369603"/>
                      </a:cubicBezTo>
                      <a:lnTo>
                        <a:pt x="2991426" y="1279059"/>
                      </a:lnTo>
                      <a:lnTo>
                        <a:pt x="3040898" y="1381756"/>
                      </a:lnTo>
                      <a:cubicBezTo>
                        <a:pt x="3112742" y="1514009"/>
                        <a:pt x="3203207" y="1634678"/>
                        <a:pt x="3308774" y="1740245"/>
                      </a:cubicBezTo>
                      <a:lnTo>
                        <a:pt x="3336412" y="1765365"/>
                      </a:lnTo>
                      <a:lnTo>
                        <a:pt x="3296438" y="1973342"/>
                      </a:lnTo>
                      <a:cubicBezTo>
                        <a:pt x="3256989" y="2178844"/>
                        <a:pt x="3222071" y="2361396"/>
                        <a:pt x="3203877" y="2456304"/>
                      </a:cubicBezTo>
                      <a:cubicBezTo>
                        <a:pt x="3180486" y="2578319"/>
                        <a:pt x="3192398" y="2580546"/>
                        <a:pt x="3258102" y="2583239"/>
                      </a:cubicBezTo>
                      <a:cubicBezTo>
                        <a:pt x="3342096" y="2586683"/>
                        <a:pt x="3424497" y="2588652"/>
                        <a:pt x="3573880" y="2583239"/>
                      </a:cubicBezTo>
                      <a:cubicBezTo>
                        <a:pt x="3723264" y="2577827"/>
                        <a:pt x="3789714" y="2469589"/>
                        <a:pt x="3848192" y="2196531"/>
                      </a:cubicBezTo>
                      <a:cubicBezTo>
                        <a:pt x="3851930" y="2179075"/>
                        <a:pt x="3855996" y="2159800"/>
                        <a:pt x="3860345" y="2138945"/>
                      </a:cubicBezTo>
                      <a:lnTo>
                        <a:pt x="3868876" y="2097649"/>
                      </a:lnTo>
                      <a:lnTo>
                        <a:pt x="3946171" y="2125939"/>
                      </a:lnTo>
                      <a:cubicBezTo>
                        <a:pt x="4092305" y="2171392"/>
                        <a:pt x="4247676" y="2195877"/>
                        <a:pt x="4408766" y="2195877"/>
                      </a:cubicBezTo>
                      <a:lnTo>
                        <a:pt x="4433135" y="2194647"/>
                      </a:lnTo>
                      <a:lnTo>
                        <a:pt x="4229977" y="2999465"/>
                      </a:lnTo>
                      <a:cubicBezTo>
                        <a:pt x="4192585" y="3135255"/>
                        <a:pt x="4084504" y="3248248"/>
                        <a:pt x="3976107" y="3247430"/>
                      </a:cubicBezTo>
                      <a:cubicBezTo>
                        <a:pt x="3103632" y="3240841"/>
                        <a:pt x="1474260" y="3253335"/>
                        <a:pt x="1337046" y="3247430"/>
                      </a:cubicBezTo>
                      <a:cubicBezTo>
                        <a:pt x="1199831" y="3241526"/>
                        <a:pt x="1075123" y="3182143"/>
                        <a:pt x="1035944" y="3023080"/>
                      </a:cubicBezTo>
                      <a:cubicBezTo>
                        <a:pt x="943259" y="2646780"/>
                        <a:pt x="638350" y="1461446"/>
                        <a:pt x="507540" y="904676"/>
                      </a:cubicBezTo>
                      <a:lnTo>
                        <a:pt x="501007" y="876408"/>
                      </a:lnTo>
                      <a:lnTo>
                        <a:pt x="146071" y="876408"/>
                      </a:lnTo>
                      <a:cubicBezTo>
                        <a:pt x="65398" y="876408"/>
                        <a:pt x="0" y="811010"/>
                        <a:pt x="0" y="730337"/>
                      </a:cubicBezTo>
                      <a:lnTo>
                        <a:pt x="0" y="146071"/>
                      </a:lnTo>
                      <a:cubicBezTo>
                        <a:pt x="0" y="65398"/>
                        <a:pt x="65398" y="0"/>
                        <a:pt x="146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 rot="18000000">
                  <a:off x="4361123" y="1903929"/>
                  <a:ext cx="2151747" cy="66481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 rot="3600000" flipH="1">
                  <a:off x="6549512" y="1435724"/>
                  <a:ext cx="1070472" cy="664814"/>
                </a:xfrm>
                <a:custGeom>
                  <a:avLst/>
                  <a:gdLst>
                    <a:gd name="connsiteX0" fmla="*/ 1013702 w 1070472"/>
                    <a:gd name="connsiteY0" fmla="*/ 146555 h 664814"/>
                    <a:gd name="connsiteX1" fmla="*/ 738065 w 1070472"/>
                    <a:gd name="connsiteY1" fmla="*/ 0 h 664814"/>
                    <a:gd name="connsiteX2" fmla="*/ 0 w 1070472"/>
                    <a:gd name="connsiteY2" fmla="*/ 0 h 664814"/>
                    <a:gd name="connsiteX3" fmla="*/ 4980 w 1070472"/>
                    <a:gd name="connsiteY3" fmla="*/ 17857 h 664814"/>
                    <a:gd name="connsiteX4" fmla="*/ 21373 w 1070472"/>
                    <a:gd name="connsiteY4" fmla="*/ 616834 h 664814"/>
                    <a:gd name="connsiteX5" fmla="*/ 10941 w 1070472"/>
                    <a:gd name="connsiteY5" fmla="*/ 664814 h 664814"/>
                    <a:gd name="connsiteX6" fmla="*/ 738065 w 1070472"/>
                    <a:gd name="connsiteY6" fmla="*/ 664814 h 664814"/>
                    <a:gd name="connsiteX7" fmla="*/ 1070472 w 1070472"/>
                    <a:gd name="connsiteY7" fmla="*/ 332407 h 664814"/>
                    <a:gd name="connsiteX8" fmla="*/ 1013702 w 1070472"/>
                    <a:gd name="connsiteY8" fmla="*/ 146555 h 66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0472" h="664814">
                      <a:moveTo>
                        <a:pt x="1013702" y="146555"/>
                      </a:moveTo>
                      <a:cubicBezTo>
                        <a:pt x="953966" y="58134"/>
                        <a:pt x="852804" y="0"/>
                        <a:pt x="738065" y="0"/>
                      </a:cubicBezTo>
                      <a:lnTo>
                        <a:pt x="0" y="0"/>
                      </a:lnTo>
                      <a:lnTo>
                        <a:pt x="4980" y="17857"/>
                      </a:lnTo>
                      <a:cubicBezTo>
                        <a:pt x="49918" y="216899"/>
                        <a:pt x="54365" y="420356"/>
                        <a:pt x="21373" y="616834"/>
                      </a:cubicBezTo>
                      <a:lnTo>
                        <a:pt x="10941" y="664814"/>
                      </a:lnTo>
                      <a:lnTo>
                        <a:pt x="738065" y="664814"/>
                      </a:lnTo>
                      <a:cubicBezTo>
                        <a:pt x="921648" y="664814"/>
                        <a:pt x="1070472" y="515990"/>
                        <a:pt x="1070472" y="332407"/>
                      </a:cubicBezTo>
                      <a:cubicBezTo>
                        <a:pt x="1070472" y="263563"/>
                        <a:pt x="1049544" y="199608"/>
                        <a:pt x="1013702" y="1465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6834073" y="2304949"/>
                  <a:ext cx="2501616" cy="2501616"/>
                </a:xfrm>
                <a:custGeom>
                  <a:avLst/>
                  <a:gdLst>
                    <a:gd name="connsiteX0" fmla="*/ 1250808 w 2501616"/>
                    <a:gd name="connsiteY0" fmla="*/ 432015 h 2501616"/>
                    <a:gd name="connsiteX1" fmla="*/ 1054370 w 2501616"/>
                    <a:gd name="connsiteY1" fmla="*/ 628453 h 2501616"/>
                    <a:gd name="connsiteX2" fmla="*/ 1054370 w 2501616"/>
                    <a:gd name="connsiteY2" fmla="*/ 1086456 h 2501616"/>
                    <a:gd name="connsiteX3" fmla="*/ 628453 w 2501616"/>
                    <a:gd name="connsiteY3" fmla="*/ 1086456 h 2501616"/>
                    <a:gd name="connsiteX4" fmla="*/ 432015 w 2501616"/>
                    <a:gd name="connsiteY4" fmla="*/ 1282894 h 2501616"/>
                    <a:gd name="connsiteX5" fmla="*/ 628453 w 2501616"/>
                    <a:gd name="connsiteY5" fmla="*/ 1479332 h 2501616"/>
                    <a:gd name="connsiteX6" fmla="*/ 1054370 w 2501616"/>
                    <a:gd name="connsiteY6" fmla="*/ 1479332 h 2501616"/>
                    <a:gd name="connsiteX7" fmla="*/ 1054370 w 2501616"/>
                    <a:gd name="connsiteY7" fmla="*/ 1873163 h 2501616"/>
                    <a:gd name="connsiteX8" fmla="*/ 1250808 w 2501616"/>
                    <a:gd name="connsiteY8" fmla="*/ 2069601 h 2501616"/>
                    <a:gd name="connsiteX9" fmla="*/ 1447246 w 2501616"/>
                    <a:gd name="connsiteY9" fmla="*/ 1873163 h 2501616"/>
                    <a:gd name="connsiteX10" fmla="*/ 1447246 w 2501616"/>
                    <a:gd name="connsiteY10" fmla="*/ 1479332 h 2501616"/>
                    <a:gd name="connsiteX11" fmla="*/ 1873163 w 2501616"/>
                    <a:gd name="connsiteY11" fmla="*/ 1479332 h 2501616"/>
                    <a:gd name="connsiteX12" fmla="*/ 2069601 w 2501616"/>
                    <a:gd name="connsiteY12" fmla="*/ 1282894 h 2501616"/>
                    <a:gd name="connsiteX13" fmla="*/ 1873163 w 2501616"/>
                    <a:gd name="connsiteY13" fmla="*/ 1086456 h 2501616"/>
                    <a:gd name="connsiteX14" fmla="*/ 1447246 w 2501616"/>
                    <a:gd name="connsiteY14" fmla="*/ 1086456 h 2501616"/>
                    <a:gd name="connsiteX15" fmla="*/ 1447246 w 2501616"/>
                    <a:gd name="connsiteY15" fmla="*/ 628453 h 2501616"/>
                    <a:gd name="connsiteX16" fmla="*/ 1250808 w 2501616"/>
                    <a:gd name="connsiteY16" fmla="*/ 432015 h 2501616"/>
                    <a:gd name="connsiteX17" fmla="*/ 1250808 w 2501616"/>
                    <a:gd name="connsiteY17" fmla="*/ 0 h 2501616"/>
                    <a:gd name="connsiteX18" fmla="*/ 2501616 w 2501616"/>
                    <a:gd name="connsiteY18" fmla="*/ 1250808 h 2501616"/>
                    <a:gd name="connsiteX19" fmla="*/ 1250808 w 2501616"/>
                    <a:gd name="connsiteY19" fmla="*/ 2501616 h 2501616"/>
                    <a:gd name="connsiteX20" fmla="*/ 0 w 2501616"/>
                    <a:gd name="connsiteY20" fmla="*/ 1250808 h 2501616"/>
                    <a:gd name="connsiteX21" fmla="*/ 1250808 w 2501616"/>
                    <a:gd name="connsiteY21" fmla="*/ 0 h 250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501616" h="2501616">
                      <a:moveTo>
                        <a:pt x="1250808" y="432015"/>
                      </a:moveTo>
                      <a:cubicBezTo>
                        <a:pt x="1142318" y="432015"/>
                        <a:pt x="1054370" y="519963"/>
                        <a:pt x="1054370" y="628453"/>
                      </a:cubicBezTo>
                      <a:lnTo>
                        <a:pt x="1054370" y="1086456"/>
                      </a:lnTo>
                      <a:lnTo>
                        <a:pt x="628453" y="1086456"/>
                      </a:lnTo>
                      <a:cubicBezTo>
                        <a:pt x="519963" y="1086456"/>
                        <a:pt x="432015" y="1174404"/>
                        <a:pt x="432015" y="1282894"/>
                      </a:cubicBezTo>
                      <a:cubicBezTo>
                        <a:pt x="432015" y="1391384"/>
                        <a:pt x="519963" y="1479332"/>
                        <a:pt x="628453" y="1479332"/>
                      </a:cubicBezTo>
                      <a:lnTo>
                        <a:pt x="1054370" y="1479332"/>
                      </a:lnTo>
                      <a:lnTo>
                        <a:pt x="1054370" y="1873163"/>
                      </a:lnTo>
                      <a:cubicBezTo>
                        <a:pt x="1054370" y="1981653"/>
                        <a:pt x="1142318" y="2069601"/>
                        <a:pt x="1250808" y="2069601"/>
                      </a:cubicBezTo>
                      <a:cubicBezTo>
                        <a:pt x="1359298" y="2069601"/>
                        <a:pt x="1447246" y="1981653"/>
                        <a:pt x="1447246" y="1873163"/>
                      </a:cubicBezTo>
                      <a:lnTo>
                        <a:pt x="1447246" y="1479332"/>
                      </a:lnTo>
                      <a:lnTo>
                        <a:pt x="1873163" y="1479332"/>
                      </a:lnTo>
                      <a:cubicBezTo>
                        <a:pt x="1981653" y="1479332"/>
                        <a:pt x="2069601" y="1391384"/>
                        <a:pt x="2069601" y="1282894"/>
                      </a:cubicBezTo>
                      <a:cubicBezTo>
                        <a:pt x="2069601" y="1174404"/>
                        <a:pt x="1981653" y="1086456"/>
                        <a:pt x="1873163" y="1086456"/>
                      </a:cubicBezTo>
                      <a:lnTo>
                        <a:pt x="1447246" y="1086456"/>
                      </a:lnTo>
                      <a:lnTo>
                        <a:pt x="1447246" y="628453"/>
                      </a:lnTo>
                      <a:cubicBezTo>
                        <a:pt x="1447246" y="519963"/>
                        <a:pt x="1359298" y="432015"/>
                        <a:pt x="1250808" y="432015"/>
                      </a:cubicBezTo>
                      <a:close/>
                      <a:moveTo>
                        <a:pt x="1250808" y="0"/>
                      </a:moveTo>
                      <a:cubicBezTo>
                        <a:pt x="1941610" y="0"/>
                        <a:pt x="2501616" y="560006"/>
                        <a:pt x="2501616" y="1250808"/>
                      </a:cubicBezTo>
                      <a:cubicBezTo>
                        <a:pt x="2501616" y="1941610"/>
                        <a:pt x="1941610" y="2501616"/>
                        <a:pt x="1250808" y="2501616"/>
                      </a:cubicBezTo>
                      <a:cubicBezTo>
                        <a:pt x="560006" y="2501616"/>
                        <a:pt x="0" y="1941610"/>
                        <a:pt x="0" y="1250808"/>
                      </a:cubicBezTo>
                      <a:cubicBezTo>
                        <a:pt x="0" y="560006"/>
                        <a:pt x="560006" y="0"/>
                        <a:pt x="12508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29" name="矩形 55"/>
              <p:cNvSpPr/>
              <p:nvPr/>
            </p:nvSpPr>
            <p:spPr>
              <a:xfrm>
                <a:off x="4664008" y="4024865"/>
                <a:ext cx="1779691" cy="445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Open Sans" panose="020B0606030504020204" pitchFamily="34" charset="0"/>
                  </a:rPr>
                  <a:t>部门培训</a:t>
                </a:r>
                <a:endParaRPr lang="zh-CN" altLang="en-US" sz="28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285518" y="281866"/>
            <a:ext cx="16209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岗</a:t>
            </a:r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前培训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129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2" y="4281289"/>
            <a:ext cx="2558515" cy="1705676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34" y="1606319"/>
            <a:ext cx="2558515" cy="1705676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15" y="3854870"/>
            <a:ext cx="2558515" cy="2558515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0" y="1606319"/>
            <a:ext cx="2558515" cy="1705676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791070" y="3854870"/>
            <a:ext cx="2558515" cy="2558515"/>
            <a:chOff x="690413" y="2899241"/>
            <a:chExt cx="1872051" cy="1872051"/>
          </a:xfrm>
        </p:grpSpPr>
        <p:sp>
          <p:nvSpPr>
            <p:cNvPr id="9" name="矩形 8"/>
            <p:cNvSpPr/>
            <p:nvPr/>
          </p:nvSpPr>
          <p:spPr>
            <a:xfrm>
              <a:off x="690413" y="2899241"/>
              <a:ext cx="1872051" cy="1872051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85413" y="3294300"/>
              <a:ext cx="1282050" cy="1171031"/>
              <a:chOff x="4984441" y="3312181"/>
              <a:chExt cx="1282050" cy="117103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984441" y="3312181"/>
                <a:ext cx="1282050" cy="117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酒店的历史，目标，价值，文化，福利待遇，培训发展机会，仪容仪表与个人卫生，酒店规章制度，防火与安全，员工职责条例</a:t>
                </a:r>
                <a:endParaRPr lang="zh-CN" altLang="en-US" sz="14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5149911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/>
            </p:nvSpPr>
            <p:spPr>
              <a:xfrm>
                <a:off x="4984441" y="4024782"/>
                <a:ext cx="1282050" cy="27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842415" y="1179900"/>
            <a:ext cx="2558515" cy="2558515"/>
            <a:chOff x="6581536" y="941981"/>
            <a:chExt cx="1872051" cy="1872051"/>
          </a:xfrm>
        </p:grpSpPr>
        <p:sp>
          <p:nvSpPr>
            <p:cNvPr id="15" name="矩形 14"/>
            <p:cNvSpPr/>
            <p:nvPr/>
          </p:nvSpPr>
          <p:spPr>
            <a:xfrm>
              <a:off x="6581536" y="941981"/>
              <a:ext cx="1872051" cy="1872051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876536" y="1337039"/>
              <a:ext cx="1282050" cy="1171031"/>
              <a:chOff x="4984441" y="3312181"/>
              <a:chExt cx="1282050" cy="117103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984441" y="3312181"/>
                <a:ext cx="1282050" cy="117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新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员工到指定地点签到，总经理见面并致欢迎词，有关经理和部门领导见面并且介绍该部门。进行严格的入职培训并作相应的考核。</a:t>
                </a:r>
                <a:endParaRPr lang="zh-CN" altLang="en-US" sz="14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5149911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3474852" y="1179900"/>
            <a:ext cx="2558515" cy="2558515"/>
            <a:chOff x="2654121" y="941981"/>
            <a:chExt cx="1872051" cy="1872051"/>
          </a:xfrm>
        </p:grpSpPr>
        <p:sp>
          <p:nvSpPr>
            <p:cNvPr id="21" name="矩形 20"/>
            <p:cNvSpPr/>
            <p:nvPr/>
          </p:nvSpPr>
          <p:spPr>
            <a:xfrm>
              <a:off x="2654121" y="941981"/>
              <a:ext cx="1872051" cy="1872051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培训通报培训名单，制定培训计划，进行培训教室。培训导师的确定，人事部提前三天通知总经理及相关部门，并准备好培训资料</a:t>
              </a:r>
            </a:p>
            <a:p>
              <a:pPr algn="ctr"/>
              <a:endParaRPr lang="zh-CN" altLang="en-US" dirty="0"/>
            </a:p>
          </p:txBody>
        </p:sp>
        <p:sp>
          <p:nvSpPr>
            <p:cNvPr id="24" name="矩形 55"/>
            <p:cNvSpPr/>
            <p:nvPr/>
          </p:nvSpPr>
          <p:spPr>
            <a:xfrm>
              <a:off x="2700301" y="1975899"/>
              <a:ext cx="1779691" cy="264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58634" y="3854870"/>
            <a:ext cx="2558515" cy="2558515"/>
            <a:chOff x="4617829" y="2899241"/>
            <a:chExt cx="1872051" cy="1872051"/>
          </a:xfrm>
        </p:grpSpPr>
        <p:sp>
          <p:nvSpPr>
            <p:cNvPr id="26" name="矩形 25"/>
            <p:cNvSpPr/>
            <p:nvPr/>
          </p:nvSpPr>
          <p:spPr>
            <a:xfrm>
              <a:off x="4617829" y="2899241"/>
              <a:ext cx="1872051" cy="1872051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部门的职能与目标，部门与岗位的组织结构图，本部门与其他部门岗位之间的关系，部门的有关政策和操作程序</a:t>
              </a:r>
            </a:p>
            <a:p>
              <a:pPr algn="ctr"/>
              <a:endParaRPr lang="zh-CN" altLang="en-US" dirty="0"/>
            </a:p>
          </p:txBody>
        </p:sp>
        <p:sp>
          <p:nvSpPr>
            <p:cNvPr id="29" name="矩形 55"/>
            <p:cNvSpPr/>
            <p:nvPr/>
          </p:nvSpPr>
          <p:spPr>
            <a:xfrm>
              <a:off x="4664009" y="3929615"/>
              <a:ext cx="1779691" cy="289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285518" y="281866"/>
            <a:ext cx="16209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岗前培训</a:t>
            </a:r>
          </a:p>
        </p:txBody>
      </p:sp>
    </p:spTree>
    <p:extLst>
      <p:ext uri="{BB962C8B-B14F-4D97-AF65-F5344CB8AC3E}">
        <p14:creationId xmlns:p14="http://schemas.microsoft.com/office/powerpoint/2010/main" val="422149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10800000">
            <a:off x="2551641" y="3295381"/>
            <a:ext cx="267237" cy="26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0800000">
            <a:off x="1913518" y="3328786"/>
            <a:ext cx="200428" cy="20042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0800000">
            <a:off x="1342205" y="3362190"/>
            <a:ext cx="133619" cy="13361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0800000">
            <a:off x="837701" y="3395595"/>
            <a:ext cx="66809" cy="66809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373122" y="3295382"/>
            <a:ext cx="267237" cy="26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078054" y="3328787"/>
            <a:ext cx="200428" cy="20042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716176" y="3362191"/>
            <a:ext cx="133619" cy="13361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287490" y="3395595"/>
            <a:ext cx="66809" cy="66809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190771" y="2828836"/>
            <a:ext cx="1207383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7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60528" y="2811246"/>
            <a:ext cx="4440700" cy="1020065"/>
            <a:chOff x="4494727" y="2895096"/>
            <a:chExt cx="4440700" cy="1020065"/>
          </a:xfrm>
        </p:grpSpPr>
        <p:sp>
          <p:nvSpPr>
            <p:cNvPr id="14" name="文本框 13"/>
            <p:cNvSpPr txBox="1"/>
            <p:nvPr/>
          </p:nvSpPr>
          <p:spPr>
            <a:xfrm>
              <a:off x="4494727" y="2895096"/>
              <a:ext cx="44407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实习工作履职情况</a:t>
              </a:r>
              <a:endParaRPr lang="en-US" altLang="zh-CN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494727" y="3607384"/>
              <a:ext cx="4404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494727" y="3504543"/>
              <a:ext cx="4404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任意多边形 16"/>
          <p:cNvSpPr/>
          <p:nvPr/>
        </p:nvSpPr>
        <p:spPr>
          <a:xfrm>
            <a:off x="-1" y="4882636"/>
            <a:ext cx="12192001" cy="1975365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-1" y="5412809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" y="5724661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900000">
            <a:off x="8239736" y="1178883"/>
            <a:ext cx="636415" cy="440024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037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567374" y="281866"/>
            <a:ext cx="30572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实习工作履职情况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77" y="2833419"/>
            <a:ext cx="2714078" cy="1809385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0" y="1601285"/>
            <a:ext cx="2714078" cy="3618770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sp>
        <p:nvSpPr>
          <p:cNvPr id="47" name="矩形 55"/>
          <p:cNvSpPr/>
          <p:nvPr/>
        </p:nvSpPr>
        <p:spPr>
          <a:xfrm>
            <a:off x="1002508" y="5682392"/>
            <a:ext cx="101869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  <a:sym typeface="News Gothic MT" charset="0"/>
              </a:rPr>
              <a:t>Lorem ipsum dolor sit amet, consectetur adipisicing elit, sed do eiusmod tempor incididunt ut labore et dolore </a:t>
            </a:r>
            <a:r>
              <a:rPr lang="zh-CN" altLang="zh-CN" sz="12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  <a:sym typeface="News Gothic MT" charset="0"/>
              </a:rPr>
              <a:t>magnaLorem ipsum dolor sit amet, consectetur adipisicing elit, sed do eiusmod tempor incididunt ut labore et dolore magna</a:t>
            </a:r>
            <a:endParaRPr lang="zh-CN" altLang="en-US" sz="1200" dirty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320287" y="805087"/>
            <a:ext cx="5573098" cy="4585142"/>
            <a:chOff x="3320287" y="1160656"/>
            <a:chExt cx="2714078" cy="3959115"/>
          </a:xfrm>
          <a:gradFill>
            <a:gsLst>
              <a:gs pos="0">
                <a:srgbClr val="2A53C4"/>
              </a:gs>
              <a:gs pos="100000">
                <a:srgbClr val="F72862">
                  <a:alpha val="70000"/>
                </a:srgbClr>
              </a:gs>
            </a:gsLst>
            <a:lin ang="5400000" scaled="1"/>
          </a:gradFill>
        </p:grpSpPr>
        <p:sp>
          <p:nvSpPr>
            <p:cNvPr id="49" name="矩形 48"/>
            <p:cNvSpPr/>
            <p:nvPr/>
          </p:nvSpPr>
          <p:spPr>
            <a:xfrm>
              <a:off x="3320287" y="1160656"/>
              <a:ext cx="2714078" cy="3959115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西餐厅：掌握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本餐厅的工作情况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做好上班前后的楼面准备工作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积极检查备用餐具是否齐全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餐台上器皿及需用品是否整洁和齐备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工作时要做到口勤、眼勤、手勤和脚的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并及时了解客人心态、需求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为顾客提供服务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要有牢固的业务操作知识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掌握及住得客人需要的每份饮料及食物的用餐规律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接待顾客应主动、热情、礼貌、耐心、周到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使顾客有宾至如归之感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迎宾员带客到位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.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服务员应主动上前香客人拉椅子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做好接待工作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善于运用礼貌语言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为客人提供最佳服务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做到文明有礼、掌握原则、有问必答、言简意赅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善于向顾客介绍和推销本餐厅饮品及特色菜点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有较强的工作责任心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有独立处理事务的能力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发现问题及时上报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善于班前或班后会提出问题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.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及时转告客人提出的意见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;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配合领班工作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服从领班或以上领导指挥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团结及善于帮助同事工作。加强业务知识的学习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.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不断掌握服务技能</a:t>
              </a:r>
              <a:r>
                <a:rPr lang="en-US" altLang="zh-CN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提高服务质量</a:t>
              </a:r>
              <a:r>
                <a:rPr lang="zh-CN" altLang="en-US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  <a:sym typeface="News Gothic MT" charset="0"/>
                </a:rPr>
                <a:t>。</a:t>
              </a: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  <a:p>
              <a:pPr algn="ctr"/>
              <a:endParaRPr lang="zh-CN" altLang="en-US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799099" y="1586674"/>
              <a:ext cx="17564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400" dirty="0">
                <a:solidFill>
                  <a:schemeClr val="bg1"/>
                </a:solidFill>
                <a:latin typeface="HelveticaNeueLT Pro 67 MdCn" panose="020B0606030502030204" pitchFamily="34" charset="0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4025799" y="2548363"/>
              <a:ext cx="1303055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3799099" y="2562962"/>
              <a:ext cx="175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320288" y="3083558"/>
              <a:ext cx="2714076" cy="361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287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567377" y="281866"/>
            <a:ext cx="30572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实习工作履职情况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34" y="2393394"/>
            <a:ext cx="2714078" cy="2034553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82" y="2582876"/>
            <a:ext cx="2714078" cy="1655587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sp>
        <p:nvSpPr>
          <p:cNvPr id="47" name="矩形 55"/>
          <p:cNvSpPr/>
          <p:nvPr/>
        </p:nvSpPr>
        <p:spPr>
          <a:xfrm>
            <a:off x="1002508" y="5682392"/>
            <a:ext cx="101869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  <a:sym typeface="News Gothic MT" charset="0"/>
              </a:rPr>
              <a:t>Lorem ipsum dolor sit amet, consectetur adipisicing elit, sed do eiusmod tempor incididunt ut labore et dolore </a:t>
            </a:r>
            <a:r>
              <a:rPr lang="zh-CN" altLang="zh-CN" sz="12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  <a:sym typeface="News Gothic MT" charset="0"/>
              </a:rPr>
              <a:t>magnaLorem ipsum dolor sit amet, consectetur adipisicing elit, sed do eiusmod tempor incididunt ut labore et dolore magna</a:t>
            </a:r>
            <a:endParaRPr lang="zh-CN" altLang="en-US" sz="1200" dirty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78296" y="1431113"/>
            <a:ext cx="5756069" cy="3959115"/>
            <a:chOff x="3320287" y="1160656"/>
            <a:chExt cx="2714078" cy="3959115"/>
          </a:xfrm>
          <a:gradFill>
            <a:gsLst>
              <a:gs pos="0">
                <a:srgbClr val="2A53C4"/>
              </a:gs>
              <a:gs pos="100000">
                <a:srgbClr val="F72862">
                  <a:alpha val="70000"/>
                </a:srgbClr>
              </a:gs>
            </a:gsLst>
            <a:lin ang="5400000" scaled="1"/>
          </a:gradFill>
        </p:grpSpPr>
        <p:sp>
          <p:nvSpPr>
            <p:cNvPr id="49" name="矩形 48"/>
            <p:cNvSpPr/>
            <p:nvPr/>
          </p:nvSpPr>
          <p:spPr>
            <a:xfrm>
              <a:off x="3320287" y="1160656"/>
              <a:ext cx="2714078" cy="3959115"/>
            </a:xfrm>
            <a:prstGeom prst="rect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4025799" y="2548363"/>
              <a:ext cx="1303055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3799099" y="1666088"/>
              <a:ext cx="1756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我们同学主要被分配于餐饮部和前厅部，客房部三个部门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320287" y="2752254"/>
              <a:ext cx="2714076" cy="21051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前厅部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：礼宾部：麻择良</a:t>
              </a:r>
              <a:endParaRPr lang="en-US" altLang="zh-CN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餐饮部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：中餐厅：陆慧敏</a:t>
              </a:r>
              <a:endParaRPr lang="en-US" altLang="zh-CN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西餐厅：汪曼玲，刘霁瑶，李耀玮，杨璐，肖茜文，王邦亦，朱常敏</a:t>
              </a:r>
              <a:endParaRPr lang="en-US" altLang="zh-CN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大堂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吧：杨爱梅，陈秋君</a:t>
              </a:r>
              <a:endParaRPr lang="en-US" altLang="zh-CN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酒吧：王福</a:t>
              </a:r>
              <a:endParaRPr lang="en-US" altLang="zh-CN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澜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餐厅：钱姣卉</a:t>
              </a:r>
              <a:endParaRPr lang="en-US" altLang="zh-CN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客房</a:t>
              </a:r>
              <a:r>
                <a:rPr lang="zh-CN" altLang="en-US" sz="1400" dirty="0" smtClean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部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：盖白雪 马蕊娜</a:t>
              </a:r>
              <a:endParaRPr lang="en-US" altLang="zh-CN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1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794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567378" y="281866"/>
            <a:ext cx="30572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实习工作履职情况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822341" y="1126436"/>
            <a:ext cx="4096328" cy="2368476"/>
            <a:chOff x="1740584" y="1618441"/>
            <a:chExt cx="4096328" cy="2392839"/>
          </a:xfrm>
        </p:grpSpPr>
        <p:sp>
          <p:nvSpPr>
            <p:cNvPr id="75" name="文本框 74"/>
            <p:cNvSpPr txBox="1"/>
            <p:nvPr/>
          </p:nvSpPr>
          <p:spPr>
            <a:xfrm>
              <a:off x="1740584" y="1618441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rgbClr val="53BAE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中餐厅</a:t>
              </a:r>
              <a:endParaRPr kumimoji="0" lang="en-US" altLang="zh-CN" sz="2000" b="0" u="none" strike="noStrike" kern="0" cap="none" spc="0" normalizeH="0" baseline="0" noProof="0" dirty="0" smtClean="0">
                <a:ln>
                  <a:noFill/>
                </a:ln>
                <a:solidFill>
                  <a:srgbClr val="53BAE9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747457" y="1979955"/>
              <a:ext cx="408945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餐饮服务就要以身试炼服务宾客的原则，服务宾客的程序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;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服务中工作细则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;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比如托盘的技巧及端托行走的步伐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;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铺台、摆台的注意事项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;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换烟灰缸的重点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;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点菜、写菜单、取消菜式的注意事项及推销菜品的技巧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;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斟酒水的基本方法、程序和酒水的一般知识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;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处理客人投诉及服务工作突发事件对应技巧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;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建立与客人和整个餐饮团队的友好关系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;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餐厅开市的准备工作及收市的注意事项以及各种服务礼仪、餐饮卫生知识、消防知识等等。经验就是财富。</a:t>
              </a:r>
              <a:endPara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17423" y="1744046"/>
            <a:ext cx="759650" cy="759649"/>
            <a:chOff x="3424768" y="1611109"/>
            <a:chExt cx="759650" cy="759649"/>
          </a:xfrm>
        </p:grpSpPr>
        <p:sp>
          <p:nvSpPr>
            <p:cNvPr id="78" name="椭圆 77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rgbClr val="53BAE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822341" y="4983480"/>
            <a:ext cx="4102614" cy="1534656"/>
            <a:chOff x="945667" y="3120446"/>
            <a:chExt cx="4102614" cy="1534656"/>
          </a:xfrm>
        </p:grpSpPr>
        <p:sp>
          <p:nvSpPr>
            <p:cNvPr id="81" name="文本框 80"/>
            <p:cNvSpPr txBox="1"/>
            <p:nvPr/>
          </p:nvSpPr>
          <p:spPr>
            <a:xfrm>
              <a:off x="945667" y="3120446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rgbClr val="53BAE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澜餐厅</a:t>
              </a:r>
              <a:endParaRPr kumimoji="0" lang="en-US" altLang="zh-CN" sz="2000" b="0" u="none" strike="noStrike" kern="0" cap="none" spc="0" normalizeH="0" baseline="0" noProof="0" dirty="0" smtClean="0">
                <a:ln>
                  <a:noFill/>
                </a:ln>
                <a:solidFill>
                  <a:srgbClr val="53BAE9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990456" y="3485551"/>
              <a:ext cx="405782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澜餐厅是一个以东南亚菜系为主的特色餐厅，是全昆明最高的东南亚餐厅。服务员为客人提供优质贴心的服务以及最具味蕾刺激的美食。客人能在这吃上最正宗的咖喱、最新鲜的椰汁、最特别的海鲜，体会别样的南洋风味。</a:t>
              </a:r>
              <a:endPara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17423" y="5001652"/>
            <a:ext cx="759650" cy="759649"/>
            <a:chOff x="617423" y="4931143"/>
            <a:chExt cx="759650" cy="759649"/>
          </a:xfrm>
        </p:grpSpPr>
        <p:sp>
          <p:nvSpPr>
            <p:cNvPr id="84" name="椭圆 83"/>
            <p:cNvSpPr/>
            <p:nvPr/>
          </p:nvSpPr>
          <p:spPr>
            <a:xfrm>
              <a:off x="617423" y="4931143"/>
              <a:ext cx="759650" cy="759649"/>
            </a:xfrm>
            <a:prstGeom prst="ellipse">
              <a:avLst/>
            </a:prstGeom>
            <a:solidFill>
              <a:srgbClr val="53BAE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778568" y="5104701"/>
              <a:ext cx="437360" cy="412532"/>
              <a:chOff x="244475" y="2743200"/>
              <a:chExt cx="727075" cy="685800"/>
            </a:xfrm>
            <a:solidFill>
              <a:schemeClr val="bg1"/>
            </a:solidFill>
          </p:grpSpPr>
          <p:sp>
            <p:nvSpPr>
              <p:cNvPr id="86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847805" y="3507298"/>
            <a:ext cx="3950499" cy="1140476"/>
            <a:chOff x="1023805" y="3305420"/>
            <a:chExt cx="3950499" cy="1140476"/>
          </a:xfrm>
        </p:grpSpPr>
        <p:sp>
          <p:nvSpPr>
            <p:cNvPr id="90" name="文本框 89"/>
            <p:cNvSpPr txBox="1"/>
            <p:nvPr/>
          </p:nvSpPr>
          <p:spPr>
            <a:xfrm>
              <a:off x="1023805" y="3305420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noProof="0" dirty="0">
                  <a:solidFill>
                    <a:srgbClr val="53BAE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大堂吧</a:t>
              </a:r>
              <a:endParaRPr kumimoji="0" lang="en-US" altLang="zh-CN" sz="2000" b="0" u="none" strike="noStrike" kern="0" cap="none" spc="0" normalizeH="0" baseline="0" noProof="0" dirty="0" smtClean="0">
                <a:ln>
                  <a:noFill/>
                </a:ln>
                <a:solidFill>
                  <a:srgbClr val="53BAE9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026999" y="3537955"/>
              <a:ext cx="3947305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11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  <a:p>
              <a:r>
                <a:rPr lang="zh-CN" altLang="en-US" sz="1400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为客人提供下午茶，休憩，餐饮，咖啡，酒水等服务，还要销售自助餐券，特价节日也有相应的礼券推出。</a:t>
              </a:r>
              <a:endPara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17423" y="3366080"/>
            <a:ext cx="759650" cy="759649"/>
            <a:chOff x="617423" y="3306571"/>
            <a:chExt cx="759650" cy="759649"/>
          </a:xfrm>
        </p:grpSpPr>
        <p:sp>
          <p:nvSpPr>
            <p:cNvPr id="93" name="椭圆 92"/>
            <p:cNvSpPr/>
            <p:nvPr/>
          </p:nvSpPr>
          <p:spPr>
            <a:xfrm>
              <a:off x="617423" y="3306571"/>
              <a:ext cx="759650" cy="759649"/>
            </a:xfrm>
            <a:prstGeom prst="ellipse">
              <a:avLst/>
            </a:prstGeom>
            <a:solidFill>
              <a:srgbClr val="53BAE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794575" y="3445057"/>
              <a:ext cx="405347" cy="482677"/>
              <a:chOff x="10787673" y="2508217"/>
              <a:chExt cx="478426" cy="569698"/>
            </a:xfrm>
            <a:solidFill>
              <a:schemeClr val="bg1"/>
            </a:solidFill>
          </p:grpSpPr>
          <p:sp>
            <p:nvSpPr>
              <p:cNvPr id="95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avLst/>
                <a:gdLst>
                  <a:gd name="T0" fmla="*/ 145 w 156"/>
                  <a:gd name="T1" fmla="*/ 22 h 178"/>
                  <a:gd name="T2" fmla="*/ 134 w 156"/>
                  <a:gd name="T3" fmla="*/ 22 h 178"/>
                  <a:gd name="T4" fmla="*/ 134 w 156"/>
                  <a:gd name="T5" fmla="*/ 11 h 178"/>
                  <a:gd name="T6" fmla="*/ 123 w 156"/>
                  <a:gd name="T7" fmla="*/ 0 h 178"/>
                  <a:gd name="T8" fmla="*/ 11 w 156"/>
                  <a:gd name="T9" fmla="*/ 0 h 178"/>
                  <a:gd name="T10" fmla="*/ 0 w 156"/>
                  <a:gd name="T11" fmla="*/ 11 h 178"/>
                  <a:gd name="T12" fmla="*/ 0 w 156"/>
                  <a:gd name="T13" fmla="*/ 145 h 178"/>
                  <a:gd name="T14" fmla="*/ 11 w 156"/>
                  <a:gd name="T15" fmla="*/ 156 h 178"/>
                  <a:gd name="T16" fmla="*/ 22 w 156"/>
                  <a:gd name="T17" fmla="*/ 156 h 178"/>
                  <a:gd name="T18" fmla="*/ 22 w 156"/>
                  <a:gd name="T19" fmla="*/ 167 h 178"/>
                  <a:gd name="T20" fmla="*/ 33 w 156"/>
                  <a:gd name="T21" fmla="*/ 178 h 178"/>
                  <a:gd name="T22" fmla="*/ 145 w 156"/>
                  <a:gd name="T23" fmla="*/ 178 h 178"/>
                  <a:gd name="T24" fmla="*/ 156 w 156"/>
                  <a:gd name="T25" fmla="*/ 167 h 178"/>
                  <a:gd name="T26" fmla="*/ 156 w 156"/>
                  <a:gd name="T27" fmla="*/ 33 h 178"/>
                  <a:gd name="T28" fmla="*/ 145 w 156"/>
                  <a:gd name="T29" fmla="*/ 22 h 178"/>
                  <a:gd name="T30" fmla="*/ 11 w 156"/>
                  <a:gd name="T31" fmla="*/ 145 h 178"/>
                  <a:gd name="T32" fmla="*/ 11 w 156"/>
                  <a:gd name="T33" fmla="*/ 11 h 178"/>
                  <a:gd name="T34" fmla="*/ 123 w 156"/>
                  <a:gd name="T35" fmla="*/ 11 h 178"/>
                  <a:gd name="T36" fmla="*/ 123 w 156"/>
                  <a:gd name="T37" fmla="*/ 145 h 178"/>
                  <a:gd name="T38" fmla="*/ 11 w 156"/>
                  <a:gd name="T39" fmla="*/ 145 h 178"/>
                  <a:gd name="T40" fmla="*/ 145 w 156"/>
                  <a:gd name="T41" fmla="*/ 167 h 178"/>
                  <a:gd name="T42" fmla="*/ 33 w 156"/>
                  <a:gd name="T43" fmla="*/ 167 h 178"/>
                  <a:gd name="T44" fmla="*/ 33 w 156"/>
                  <a:gd name="T45" fmla="*/ 156 h 178"/>
                  <a:gd name="T46" fmla="*/ 123 w 156"/>
                  <a:gd name="T47" fmla="*/ 156 h 178"/>
                  <a:gd name="T48" fmla="*/ 134 w 156"/>
                  <a:gd name="T49" fmla="*/ 145 h 178"/>
                  <a:gd name="T50" fmla="*/ 134 w 156"/>
                  <a:gd name="T51" fmla="*/ 33 h 178"/>
                  <a:gd name="T52" fmla="*/ 145 w 156"/>
                  <a:gd name="T53" fmla="*/ 33 h 178"/>
                  <a:gd name="T54" fmla="*/ 145 w 156"/>
                  <a:gd name="T55" fmla="*/ 16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8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26"/>
              <p:cNvSpPr>
                <a:spLocks/>
              </p:cNvSpPr>
              <p:nvPr/>
            </p:nvSpPr>
            <p:spPr bwMode="auto">
              <a:xfrm>
                <a:off x="10925460" y="2614454"/>
                <a:ext cx="205404" cy="34527"/>
              </a:xfrm>
              <a:custGeom>
                <a:avLst/>
                <a:gdLst>
                  <a:gd name="T0" fmla="*/ 61 w 67"/>
                  <a:gd name="T1" fmla="*/ 0 h 11"/>
                  <a:gd name="T2" fmla="*/ 5 w 67"/>
                  <a:gd name="T3" fmla="*/ 0 h 11"/>
                  <a:gd name="T4" fmla="*/ 0 w 67"/>
                  <a:gd name="T5" fmla="*/ 6 h 11"/>
                  <a:gd name="T6" fmla="*/ 5 w 67"/>
                  <a:gd name="T7" fmla="*/ 11 h 11"/>
                  <a:gd name="T8" fmla="*/ 61 w 67"/>
                  <a:gd name="T9" fmla="*/ 11 h 11"/>
                  <a:gd name="T10" fmla="*/ 67 w 67"/>
                  <a:gd name="T11" fmla="*/ 6 h 11"/>
                  <a:gd name="T12" fmla="*/ 61 w 6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1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10854015" y="2723348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5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5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28"/>
              <p:cNvSpPr>
                <a:spLocks/>
              </p:cNvSpPr>
              <p:nvPr/>
            </p:nvSpPr>
            <p:spPr bwMode="auto">
              <a:xfrm>
                <a:off x="10854015" y="2793730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6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6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29"/>
              <p:cNvSpPr>
                <a:spLocks/>
              </p:cNvSpPr>
              <p:nvPr/>
            </p:nvSpPr>
            <p:spPr bwMode="auto">
              <a:xfrm>
                <a:off x="10854015" y="2862784"/>
                <a:ext cx="276849" cy="38511"/>
              </a:xfrm>
              <a:custGeom>
                <a:avLst/>
                <a:gdLst>
                  <a:gd name="T0" fmla="*/ 84 w 90"/>
                  <a:gd name="T1" fmla="*/ 0 h 12"/>
                  <a:gd name="T2" fmla="*/ 6 w 90"/>
                  <a:gd name="T3" fmla="*/ 0 h 12"/>
                  <a:gd name="T4" fmla="*/ 0 w 90"/>
                  <a:gd name="T5" fmla="*/ 6 h 12"/>
                  <a:gd name="T6" fmla="*/ 6 w 90"/>
                  <a:gd name="T7" fmla="*/ 12 h 12"/>
                  <a:gd name="T8" fmla="*/ 84 w 90"/>
                  <a:gd name="T9" fmla="*/ 12 h 12"/>
                  <a:gd name="T10" fmla="*/ 90 w 90"/>
                  <a:gd name="T11" fmla="*/ 6 h 12"/>
                  <a:gd name="T12" fmla="*/ 84 w 9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6408726" y="1748276"/>
            <a:ext cx="751188" cy="751188"/>
            <a:chOff x="6443245" y="1611109"/>
            <a:chExt cx="751188" cy="751188"/>
          </a:xfrm>
        </p:grpSpPr>
        <p:sp>
          <p:nvSpPr>
            <p:cNvPr id="101" name="椭圆 100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rgbClr val="53BAE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6 h 204"/>
                <a:gd name="T34" fmla="*/ 34 w 208"/>
                <a:gd name="T35" fmla="*/ 138 h 204"/>
                <a:gd name="T36" fmla="*/ 23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1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609413" y="1709286"/>
            <a:ext cx="3965165" cy="1475499"/>
            <a:chOff x="7421701" y="1550774"/>
            <a:chExt cx="3965165" cy="1475499"/>
          </a:xfrm>
        </p:grpSpPr>
        <p:sp>
          <p:nvSpPr>
            <p:cNvPr id="104" name="文本框 103"/>
            <p:cNvSpPr txBox="1"/>
            <p:nvPr/>
          </p:nvSpPr>
          <p:spPr>
            <a:xfrm>
              <a:off x="7421701" y="1550774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rgbClr val="53BAE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酒吧</a:t>
              </a:r>
              <a:endParaRPr kumimoji="0" lang="en-US" altLang="zh-CN" sz="2000" b="0" u="none" strike="noStrike" kern="0" cap="none" spc="0" normalizeH="0" baseline="0" noProof="0" dirty="0" smtClean="0">
                <a:ln>
                  <a:noFill/>
                </a:ln>
                <a:solidFill>
                  <a:srgbClr val="53BAE9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7456505" y="1949055"/>
              <a:ext cx="393036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通过熟悉酒水知识和饮品专业术语，与同事积极配合，按照既定的服务序列和程序，时刻保持并提供高质量的服务。并且及时解决工作中的特殊问题。</a:t>
              </a:r>
              <a:endPara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408726" y="3370310"/>
            <a:ext cx="751188" cy="751188"/>
            <a:chOff x="6443245" y="3204483"/>
            <a:chExt cx="751188" cy="751188"/>
          </a:xfrm>
        </p:grpSpPr>
        <p:sp>
          <p:nvSpPr>
            <p:cNvPr id="107" name="椭圆 106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53BAE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609413" y="3325906"/>
            <a:ext cx="3965164" cy="1363216"/>
            <a:chOff x="7421701" y="3170968"/>
            <a:chExt cx="3965164" cy="1363216"/>
          </a:xfrm>
        </p:grpSpPr>
        <p:sp>
          <p:nvSpPr>
            <p:cNvPr id="110" name="文本框 109"/>
            <p:cNvSpPr txBox="1"/>
            <p:nvPr/>
          </p:nvSpPr>
          <p:spPr>
            <a:xfrm>
              <a:off x="7421701" y="3170968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rgbClr val="53BAE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客房</a:t>
              </a:r>
              <a:endParaRPr kumimoji="0" lang="en-US" altLang="zh-CN" sz="2000" b="0" u="none" strike="noStrike" kern="0" cap="none" spc="0" normalizeH="0" baseline="0" noProof="0" dirty="0" smtClean="0">
                <a:ln>
                  <a:noFill/>
                </a:ln>
                <a:solidFill>
                  <a:srgbClr val="53BAE9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7456504" y="3580077"/>
              <a:ext cx="3930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客房部作为酒店营运中的一个重要部门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,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其主要的工作任务是为宾客提供一个舒适、安静、优雅、安全的住宿环境</a:t>
              </a:r>
              <a:r>
                <a:rPr lang="en-US" altLang="zh-CN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,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并针对宾客的习惯和特点做好细致、便捷、周到、热诚的对客服务。</a:t>
              </a:r>
              <a:endPara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408726" y="5005882"/>
            <a:ext cx="751188" cy="751188"/>
            <a:chOff x="6408726" y="4948938"/>
            <a:chExt cx="751188" cy="751188"/>
          </a:xfrm>
        </p:grpSpPr>
        <p:sp>
          <p:nvSpPr>
            <p:cNvPr id="113" name="椭圆 112"/>
            <p:cNvSpPr/>
            <p:nvPr/>
          </p:nvSpPr>
          <p:spPr>
            <a:xfrm>
              <a:off x="6408726" y="4948938"/>
              <a:ext cx="751188" cy="751188"/>
            </a:xfrm>
            <a:prstGeom prst="ellipse">
              <a:avLst/>
            </a:prstGeom>
            <a:solidFill>
              <a:srgbClr val="53BAE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6542859" y="5083605"/>
              <a:ext cx="482923" cy="481855"/>
              <a:chOff x="3175" y="4763"/>
              <a:chExt cx="717550" cy="715963"/>
            </a:xfrm>
            <a:solidFill>
              <a:schemeClr val="bg1"/>
            </a:solidFill>
          </p:grpSpPr>
          <p:sp>
            <p:nvSpPr>
              <p:cNvPr id="115" name="Freeform 9"/>
              <p:cNvSpPr>
                <a:spLocks/>
              </p:cNvSpPr>
              <p:nvPr/>
            </p:nvSpPr>
            <p:spPr bwMode="auto">
              <a:xfrm>
                <a:off x="434975" y="439738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11"/>
              <p:cNvSpPr>
                <a:spLocks/>
              </p:cNvSpPr>
              <p:nvPr/>
            </p:nvSpPr>
            <p:spPr bwMode="auto">
              <a:xfrm>
                <a:off x="114300" y="115888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7609413" y="4983481"/>
            <a:ext cx="3930361" cy="1319211"/>
            <a:chOff x="7405758" y="4791094"/>
            <a:chExt cx="3930361" cy="1319211"/>
          </a:xfrm>
        </p:grpSpPr>
        <p:sp>
          <p:nvSpPr>
            <p:cNvPr id="119" name="文本框 118"/>
            <p:cNvSpPr txBox="1"/>
            <p:nvPr/>
          </p:nvSpPr>
          <p:spPr>
            <a:xfrm>
              <a:off x="7421700" y="4791094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rgbClr val="53BAE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礼宾</a:t>
              </a:r>
              <a:endParaRPr kumimoji="0" lang="en-US" altLang="zh-CN" sz="2000" b="0" u="none" strike="noStrike" kern="0" cap="none" spc="0" normalizeH="0" baseline="0" noProof="0" dirty="0" smtClean="0">
                <a:ln>
                  <a:noFill/>
                </a:ln>
                <a:solidFill>
                  <a:srgbClr val="53BAE9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7405758" y="5156198"/>
              <a:ext cx="3930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客人</a:t>
              </a:r>
              <a:r>
                <a:rPr lang="zh-CN" altLang="en-US" sz="1400" dirty="0">
                  <a:latin typeface="华文细黑" panose="02010600040101010101" pitchFamily="2" charset="-122"/>
                  <a:ea typeface="华文细黑" panose="02010600040101010101" pitchFamily="2" charset="-122"/>
                  <a:cs typeface="Open Sans" panose="020B0606030504020204" pitchFamily="34" charset="0"/>
                </a:rPr>
                <a:t>最先到达酒店和最后离开酒店，接触到的就是礼宾。礼宾致力于为宾客竭尽全力提供无微不至的服务。穿梭于酒店任何部门任何地方的身影，就是礼宾。</a:t>
              </a:r>
              <a:endPara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221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2118</Words>
  <Application>Microsoft Office PowerPoint</Application>
  <PresentationFormat>自定义</PresentationFormat>
  <Paragraphs>96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马灏锵</dc:creator>
  <cp:lastModifiedBy>administrator</cp:lastModifiedBy>
  <cp:revision>45</cp:revision>
  <dcterms:created xsi:type="dcterms:W3CDTF">2015-05-12T15:24:33Z</dcterms:created>
  <dcterms:modified xsi:type="dcterms:W3CDTF">2018-11-11T14:22:18Z</dcterms:modified>
</cp:coreProperties>
</file>