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2" r:id="rId12"/>
    <p:sldId id="270" r:id="rId13"/>
    <p:sldId id="273" r:id="rId14"/>
    <p:sldId id="271" r:id="rId15"/>
    <p:sldId id="266" r:id="rId16"/>
    <p:sldId id="275" r:id="rId17"/>
    <p:sldId id="303" r:id="rId18"/>
    <p:sldId id="276" r:id="rId19"/>
    <p:sldId id="304" r:id="rId20"/>
    <p:sldId id="277" r:id="rId21"/>
    <p:sldId id="278" r:id="rId22"/>
    <p:sldId id="279" r:id="rId23"/>
    <p:sldId id="280" r:id="rId24"/>
    <p:sldId id="267" r:id="rId25"/>
    <p:sldId id="281" r:id="rId26"/>
    <p:sldId id="282" r:id="rId27"/>
    <p:sldId id="283" r:id="rId28"/>
    <p:sldId id="285" r:id="rId29"/>
    <p:sldId id="294" r:id="rId30"/>
    <p:sldId id="286" r:id="rId31"/>
    <p:sldId id="284" r:id="rId32"/>
    <p:sldId id="287" r:id="rId33"/>
    <p:sldId id="288" r:id="rId34"/>
    <p:sldId id="295" r:id="rId35"/>
    <p:sldId id="296" r:id="rId36"/>
    <p:sldId id="269" r:id="rId37"/>
  </p:sldIdLst>
  <p:sldSz cx="12192000" cy="6858000" type="screen16x9"/>
  <p:notesSz cx="6858000" cy="9144000"/>
  <p:embeddedFontLst>
    <p:embeddedFont>
      <p:font typeface="Calibri" panose="020F0502020204030204" charset="0"/>
      <p:regular r:id="rId42"/>
      <p:bold r:id="rId43"/>
      <p:italic r:id="rId44"/>
      <p:boldItalic r:id="rId45"/>
    </p:embeddedFont>
    <p:embeddedFont>
      <p:font typeface="华文中宋" panose="02010600040101010101" charset="-122"/>
      <p:regular r:id="rId46"/>
    </p:embeddedFont>
    <p:embeddedFont>
      <p:font typeface="华文细黑" panose="02010600040101010101" charset="-122"/>
      <p:regular r:id="rId47"/>
    </p:embeddedFont>
    <p:embeddedFont>
      <p:font typeface="等线" panose="02010600030101010101" charset="-122"/>
      <p:regular r:id="rId4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85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8" Type="http://schemas.openxmlformats.org/officeDocument/2006/relationships/font" Target="fonts/font7.fntdata"/><Relationship Id="rId47" Type="http://schemas.openxmlformats.org/officeDocument/2006/relationships/font" Target="fonts/font6.fntdata"/><Relationship Id="rId46" Type="http://schemas.openxmlformats.org/officeDocument/2006/relationships/font" Target="fonts/font5.fntdata"/><Relationship Id="rId45" Type="http://schemas.openxmlformats.org/officeDocument/2006/relationships/font" Target="fonts/font4.fntdata"/><Relationship Id="rId44" Type="http://schemas.openxmlformats.org/officeDocument/2006/relationships/font" Target="fonts/font3.fntdata"/><Relationship Id="rId43" Type="http://schemas.openxmlformats.org/officeDocument/2006/relationships/font" Target="fonts/font2.fntdata"/><Relationship Id="rId42" Type="http://schemas.openxmlformats.org/officeDocument/2006/relationships/font" Target="fonts/font1.fntdata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notesMaster" Target="notesMasters/notesMaster1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8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8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104868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4868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7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58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04865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311D994-71FC-406C-BC64-A8F01892BF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6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6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6C89D14-0B71-4385-8FBB-33E8B04F9C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74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67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311D994-71FC-406C-BC64-A8F01892BF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7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7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6C89D14-0B71-4385-8FBB-33E8B04F9C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9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50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651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311D994-71FC-406C-BC64-A8F01892BF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52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53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6C89D14-0B71-4385-8FBB-33E8B04F9C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97153" name="图片 8"/>
          <p:cNvPicPr>
            <a:picLocks noChangeAspect="1"/>
          </p:cNvPicPr>
          <p:nvPr/>
        </p:nvPicPr>
        <p:blipFill>
          <a:blip r:embed="rId3"/>
          <a:srcRect r="89857" b="81967"/>
          <a:stretch>
            <a:fillRect/>
          </a:stretch>
        </p:blipFill>
        <p:spPr>
          <a:xfrm>
            <a:off x="251771" y="249918"/>
            <a:ext cx="1236688" cy="1236688"/>
          </a:xfrm>
          <a:custGeom>
            <a:avLst/>
            <a:gdLst>
              <a:gd name="connsiteX0" fmla="*/ 0 w 1236688"/>
              <a:gd name="connsiteY0" fmla="*/ 0 h 1236688"/>
              <a:gd name="connsiteX1" fmla="*/ 1236688 w 1236688"/>
              <a:gd name="connsiteY1" fmla="*/ 0 h 1236688"/>
              <a:gd name="connsiteX2" fmla="*/ 1236688 w 1236688"/>
              <a:gd name="connsiteY2" fmla="*/ 1236688 h 1236688"/>
              <a:gd name="connsiteX3" fmla="*/ 0 w 1236688"/>
              <a:gd name="connsiteY3" fmla="*/ 1236688 h 123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6688" h="1236688">
                <a:moveTo>
                  <a:pt x="0" y="0"/>
                </a:moveTo>
                <a:lnTo>
                  <a:pt x="1236688" y="0"/>
                </a:lnTo>
                <a:lnTo>
                  <a:pt x="1236688" y="1236688"/>
                </a:lnTo>
                <a:lnTo>
                  <a:pt x="0" y="1236688"/>
                </a:lnTo>
                <a:close/>
              </a:path>
            </a:pathLst>
          </a:custGeom>
        </p:spPr>
      </p:pic>
      <p:pic>
        <p:nvPicPr>
          <p:cNvPr id="2097154" name="图片 9"/>
          <p:cNvPicPr>
            <a:picLocks noChangeAspect="1"/>
          </p:cNvPicPr>
          <p:nvPr/>
        </p:nvPicPr>
        <p:blipFill>
          <a:blip r:embed="rId3"/>
          <a:srcRect r="89857" b="81967"/>
          <a:stretch>
            <a:fillRect/>
          </a:stretch>
        </p:blipFill>
        <p:spPr>
          <a:xfrm>
            <a:off x="10688551" y="5338373"/>
            <a:ext cx="1236688" cy="1236688"/>
          </a:xfrm>
          <a:custGeom>
            <a:avLst/>
            <a:gdLst>
              <a:gd name="connsiteX0" fmla="*/ 0 w 1236688"/>
              <a:gd name="connsiteY0" fmla="*/ 0 h 1236688"/>
              <a:gd name="connsiteX1" fmla="*/ 1236688 w 1236688"/>
              <a:gd name="connsiteY1" fmla="*/ 0 h 1236688"/>
              <a:gd name="connsiteX2" fmla="*/ 1236688 w 1236688"/>
              <a:gd name="connsiteY2" fmla="*/ 1236688 h 1236688"/>
              <a:gd name="connsiteX3" fmla="*/ 0 w 1236688"/>
              <a:gd name="connsiteY3" fmla="*/ 1236688 h 123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6688" h="1236688">
                <a:moveTo>
                  <a:pt x="0" y="0"/>
                </a:moveTo>
                <a:lnTo>
                  <a:pt x="1236688" y="0"/>
                </a:lnTo>
                <a:lnTo>
                  <a:pt x="1236688" y="1236688"/>
                </a:lnTo>
                <a:lnTo>
                  <a:pt x="0" y="1236688"/>
                </a:lnTo>
                <a:close/>
              </a:path>
            </a:pathLst>
          </a:custGeom>
        </p:spPr>
      </p:pic>
      <p:sp>
        <p:nvSpPr>
          <p:cNvPr id="1048581" name="矩形 10"/>
          <p:cNvSpPr/>
          <p:nvPr/>
        </p:nvSpPr>
        <p:spPr>
          <a:xfrm>
            <a:off x="484682" y="500690"/>
            <a:ext cx="11222636" cy="5856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41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64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311D994-71FC-406C-BC64-A8F01892BF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4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4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6C89D14-0B71-4385-8FBB-33E8B04F9C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8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69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048670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311D994-71FC-406C-BC64-A8F01892BF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71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72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6C89D14-0B71-4385-8FBB-33E8B04F9C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27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628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629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311D994-71FC-406C-BC64-A8F01892BF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30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31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6C89D14-0B71-4385-8FBB-33E8B04F9C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3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04863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63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04863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63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311D994-71FC-406C-BC64-A8F01892BF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3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3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6C89D14-0B71-4385-8FBB-33E8B04F9C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4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311D994-71FC-406C-BC64-A8F01892BF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4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4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6C89D14-0B71-4385-8FBB-33E8B04F9C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311D994-71FC-406C-BC64-A8F01892BF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5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5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6C89D14-0B71-4385-8FBB-33E8B04F9C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8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79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680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048681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311D994-71FC-406C-BC64-A8F01892BF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82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83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6C89D14-0B71-4385-8FBB-33E8B04F9C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6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04866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04866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311D994-71FC-406C-BC64-A8F01892BF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6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6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6C89D14-0B71-4385-8FBB-33E8B04F9C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1D994-71FC-406C-BC64-A8F01892BF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89D14-0B71-4385-8FBB-33E8B04F9C9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55.jpeg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文本框 11"/>
          <p:cNvSpPr txBox="1"/>
          <p:nvPr/>
        </p:nvSpPr>
        <p:spPr>
          <a:xfrm rot="16200000">
            <a:off x="6920458" y="819736"/>
            <a:ext cx="782955" cy="85925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zh-CN" sz="3900" b="1" i="1" dirty="0">
                <a:solidFill>
                  <a:srgbClr val="36363D"/>
                </a:solidFill>
                <a:latin typeface="AndroidClock-Large"/>
                <a:ea typeface="汉仪旗黑-30S"/>
                <a:cs typeface="AndroidClock-Large"/>
              </a:rPr>
              <a:t>昆明君乐酒店实习实训团队</a:t>
            </a:r>
            <a:endParaRPr lang="en-US" altLang="zh-CN" sz="3900" b="1" i="1" dirty="0">
              <a:solidFill>
                <a:srgbClr val="36363D"/>
              </a:solidFill>
              <a:latin typeface="AndroidClock-Large"/>
              <a:ea typeface="汉仪旗黑-30S"/>
              <a:cs typeface="AndroidClock-Large"/>
            </a:endParaRPr>
          </a:p>
        </p:txBody>
      </p:sp>
      <p:pic>
        <p:nvPicPr>
          <p:cNvPr id="1" name="图片 0" descr="mmexport15420032666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5550" y="961390"/>
            <a:ext cx="7296150" cy="37630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5" name="文本框 3"/>
          <p:cNvSpPr txBox="1"/>
          <p:nvPr/>
        </p:nvSpPr>
        <p:spPr>
          <a:xfrm>
            <a:off x="6066057" y="827961"/>
            <a:ext cx="4921987" cy="6248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spc="1200" dirty="0">
                <a:latin typeface="+mj-ea"/>
                <a:ea typeface="+mj-ea"/>
              </a:rPr>
              <a:t>晶尚会~总机</a:t>
            </a:r>
            <a:endParaRPr lang="zh-CN" altLang="en-US"/>
          </a:p>
        </p:txBody>
      </p:sp>
      <p:pic>
        <p:nvPicPr>
          <p:cNvPr id="2097179" name="图片 2097178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1050822" y="1453129"/>
            <a:ext cx="4833306" cy="3951520"/>
          </a:xfrm>
          <a:prstGeom prst="ellipse">
            <a:avLst/>
          </a:prstGeom>
        </p:spPr>
      </p:pic>
      <p:sp>
        <p:nvSpPr>
          <p:cNvPr id="1" name="文本框 0"/>
          <p:cNvSpPr txBox="1"/>
          <p:nvPr/>
        </p:nvSpPr>
        <p:spPr>
          <a:xfrm>
            <a:off x="6066155" y="1690370"/>
            <a:ext cx="5290185" cy="44615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1,熟记酒店产品知识</a:t>
            </a:r>
            <a:endParaRPr lang="zh-CN" altLang="en-US" sz="2400"/>
          </a:p>
          <a:p>
            <a:r>
              <a:rPr lang="zh-CN" altLang="en-US" sz="2400"/>
              <a:t>2,了解本部门的业务范围及自己的工作职责</a:t>
            </a:r>
            <a:endParaRPr lang="zh-CN" altLang="en-US" sz="2400"/>
          </a:p>
          <a:p>
            <a:r>
              <a:rPr lang="zh-CN" altLang="en-US" sz="2400"/>
              <a:t>3,学习OPERA系统的操作方法</a:t>
            </a:r>
            <a:endParaRPr lang="zh-CN" altLang="en-US" sz="2400"/>
          </a:p>
          <a:p>
            <a:r>
              <a:rPr lang="zh-CN" altLang="en-US" sz="2400"/>
              <a:t>4,学习电话礼仪</a:t>
            </a:r>
            <a:endParaRPr lang="zh-CN" altLang="en-US" sz="2400"/>
          </a:p>
          <a:p>
            <a:r>
              <a:rPr lang="zh-CN" altLang="en-US" sz="2400"/>
              <a:t>5,学习行政酒廊和商务中心的对客礼仪及文印工作</a:t>
            </a:r>
            <a:endParaRPr lang="zh-CN" altLang="en-US" sz="2400"/>
          </a:p>
          <a:p>
            <a:r>
              <a:rPr lang="zh-CN" altLang="en-US" sz="2400"/>
              <a:t>6,参观酒店各个部门及熟悉工作中会对接到的部门和场所</a:t>
            </a:r>
            <a:endParaRPr lang="zh-CN" altLang="en-US" sz="2400"/>
          </a:p>
          <a:p>
            <a:r>
              <a:rPr lang="zh-CN" altLang="en-US" sz="2400"/>
              <a:t>7,学习总机叫醒步骤</a:t>
            </a:r>
            <a:endParaRPr lang="zh-CN" altLang="en-US" sz="2400"/>
          </a:p>
          <a:p>
            <a:r>
              <a:rPr lang="zh-CN" altLang="en-US" sz="2400"/>
              <a:t>8,学习餐饮点单，打单和挂账等操作</a:t>
            </a:r>
            <a:endParaRPr lang="zh-CN" altLang="en-US" sz="2000"/>
          </a:p>
          <a:p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9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1" name="文本框 3"/>
          <p:cNvSpPr txBox="1"/>
          <p:nvPr/>
        </p:nvSpPr>
        <p:spPr>
          <a:xfrm>
            <a:off x="6434357" y="1023541"/>
            <a:ext cx="4921987" cy="6248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spc="1200" dirty="0">
                <a:latin typeface="+mj-ea"/>
                <a:ea typeface="+mj-ea"/>
              </a:rPr>
              <a:t>西餐厅</a:t>
            </a:r>
            <a:endParaRPr lang="zh-CN" altLang="en-US"/>
          </a:p>
        </p:txBody>
      </p:sp>
      <p:pic>
        <p:nvPicPr>
          <p:cNvPr id="2097175" name="图片 2097174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1174012" y="1648709"/>
            <a:ext cx="4833306" cy="3951520"/>
          </a:xfrm>
          <a:prstGeom prst="rect">
            <a:avLst/>
          </a:prstGeom>
        </p:spPr>
      </p:pic>
      <p:sp>
        <p:nvSpPr>
          <p:cNvPr id="1" name="文本框 0"/>
          <p:cNvSpPr txBox="1"/>
          <p:nvPr/>
        </p:nvSpPr>
        <p:spPr>
          <a:xfrm>
            <a:off x="6434455" y="1648460"/>
            <a:ext cx="5020310" cy="33534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1,参观西餐厅及其它部门，了解各部门职能和位置</a:t>
            </a:r>
            <a:endParaRPr lang="zh-CN" altLang="en-US" sz="2400"/>
          </a:p>
          <a:p>
            <a:r>
              <a:rPr lang="zh-CN" altLang="en-US" sz="2400"/>
              <a:t>2,酒店产品知识培训</a:t>
            </a:r>
            <a:endParaRPr lang="zh-CN" altLang="en-US" sz="2400"/>
          </a:p>
          <a:p>
            <a:r>
              <a:rPr lang="zh-CN" altLang="en-US" sz="2400"/>
              <a:t>3,酒店常用英语口语交流培训：</a:t>
            </a:r>
            <a:endParaRPr lang="zh-CN" altLang="en-US" sz="2400"/>
          </a:p>
          <a:p>
            <a:r>
              <a:rPr lang="zh-CN" altLang="en-US" sz="2400"/>
              <a:t>4,电话礼仪培训</a:t>
            </a:r>
            <a:endParaRPr lang="zh-CN" altLang="en-US" sz="2400"/>
          </a:p>
          <a:p>
            <a:r>
              <a:rPr lang="zh-CN" altLang="en-US" sz="2400"/>
              <a:t>5,学习摆台，折口布</a:t>
            </a:r>
            <a:endParaRPr lang="zh-CN" altLang="en-US" sz="2400"/>
          </a:p>
          <a:p>
            <a:r>
              <a:rPr lang="zh-CN" altLang="en-US" sz="2400"/>
              <a:t>6,熟练掌握服务流程</a:t>
            </a:r>
            <a:endParaRPr lang="zh-CN" altLang="en-US" sz="2400"/>
          </a:p>
          <a:p>
            <a:r>
              <a:rPr lang="zh-CN" altLang="en-US" sz="2400"/>
              <a:t>7,仪容仪表培训</a:t>
            </a:r>
            <a:endParaRPr lang="zh-CN" altLang="en-US" sz="2000"/>
          </a:p>
          <a:p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09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7" name="文本框 3"/>
          <p:cNvSpPr txBox="1"/>
          <p:nvPr/>
        </p:nvSpPr>
        <p:spPr>
          <a:xfrm>
            <a:off x="6909972" y="1885871"/>
            <a:ext cx="4921987" cy="6248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spc="1200" dirty="0">
                <a:latin typeface="+mj-ea"/>
                <a:ea typeface="+mj-ea"/>
              </a:rPr>
              <a:t>中餐厅</a:t>
            </a:r>
            <a:endParaRPr lang="zh-CN" altLang="en-US"/>
          </a:p>
        </p:txBody>
      </p:sp>
      <p:pic>
        <p:nvPicPr>
          <p:cNvPr id="2097181" name="图片 2097180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1158137" y="1601719"/>
            <a:ext cx="4833306" cy="3951520"/>
          </a:xfrm>
          <a:prstGeom prst="ellipse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174230" y="2142490"/>
            <a:ext cx="4147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633845" y="2602865"/>
            <a:ext cx="3898900" cy="3230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1,熟记酒店产品知识</a:t>
            </a:r>
            <a:endParaRPr lang="zh-CN" altLang="en-US" sz="2400"/>
          </a:p>
          <a:p>
            <a:r>
              <a:rPr lang="zh-CN" altLang="en-US" sz="2400"/>
              <a:t>2,学习本部门的服务礼仪</a:t>
            </a:r>
            <a:endParaRPr lang="zh-CN" altLang="en-US" sz="2400"/>
          </a:p>
          <a:p>
            <a:r>
              <a:rPr lang="zh-CN" altLang="en-US" sz="2400"/>
              <a:t>3,学习摆台</a:t>
            </a:r>
            <a:endParaRPr lang="zh-CN" altLang="en-US" sz="2400"/>
          </a:p>
          <a:p>
            <a:r>
              <a:rPr lang="zh-CN" altLang="en-US" sz="2400"/>
              <a:t>4,参观熟悉工作期间可能接触到的各部门及场所</a:t>
            </a:r>
            <a:endParaRPr lang="zh-CN" altLang="en-US" sz="2400"/>
          </a:p>
          <a:p>
            <a:r>
              <a:rPr lang="en-US" altLang="zh-CN" sz="2400"/>
              <a:t>5.</a:t>
            </a:r>
            <a:r>
              <a:rPr lang="zh-CN" altLang="en-US" sz="2400"/>
              <a:t>学习电话礼仪</a:t>
            </a:r>
            <a:endParaRPr lang="zh-CN" altLang="en-US" sz="2400"/>
          </a:p>
          <a:p>
            <a:r>
              <a:rPr lang="en-US" altLang="zh-CN" sz="2000"/>
              <a:t>6.</a:t>
            </a:r>
            <a:r>
              <a:rPr lang="zh-CN" altLang="en-US" sz="2000"/>
              <a:t>了解本部门的业务范围及自己的工作职责</a:t>
            </a:r>
            <a:endParaRPr lang="zh-CN" altLang="en-US" sz="2000"/>
          </a:p>
          <a:p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9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文本框 3"/>
          <p:cNvSpPr txBox="1"/>
          <p:nvPr/>
        </p:nvSpPr>
        <p:spPr>
          <a:xfrm>
            <a:off x="6649622" y="1263571"/>
            <a:ext cx="49219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spc="1200" dirty="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</a:rPr>
              <a:t>宴会厅</a:t>
            </a:r>
            <a:endParaRPr lang="en-US" altLang="en-US" sz="3600" spc="1200" dirty="0">
              <a:solidFill>
                <a:schemeClr val="tx1"/>
              </a:solidFill>
              <a:uFillTx/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2097177" name="图片 2097176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1174012" y="1633469"/>
            <a:ext cx="4833306" cy="3951520"/>
          </a:xfrm>
          <a:prstGeom prst="rect">
            <a:avLst/>
          </a:prstGeom>
        </p:spPr>
      </p:pic>
      <p:sp>
        <p:nvSpPr>
          <p:cNvPr id="1" name="文本框 0"/>
          <p:cNvSpPr txBox="1"/>
          <p:nvPr/>
        </p:nvSpPr>
        <p:spPr>
          <a:xfrm>
            <a:off x="6434455" y="1908810"/>
            <a:ext cx="475297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1、学习摆出不同会议，宴会需求的台型会议台型和餐台型</a:t>
            </a:r>
            <a:endParaRPr lang="zh-CN" altLang="en-US" sz="2400"/>
          </a:p>
          <a:p>
            <a:r>
              <a:rPr lang="zh-CN" altLang="en-US" sz="2400"/>
              <a:t>2、模拟客人在开会期间，我们要提供的服务，及餐前准备</a:t>
            </a:r>
            <a:endParaRPr lang="zh-CN" altLang="en-US" sz="2400"/>
          </a:p>
          <a:p>
            <a:r>
              <a:rPr lang="zh-CN" altLang="en-US" sz="2400"/>
              <a:t>3、熟记酒店产品知识</a:t>
            </a:r>
            <a:endParaRPr lang="zh-CN" altLang="en-US" sz="2400"/>
          </a:p>
          <a:p>
            <a:r>
              <a:rPr lang="zh-CN" altLang="en-US" sz="2400"/>
              <a:t>4、参观熟悉工作时会接触到的各个部门和用具等</a:t>
            </a:r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09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文本框 3"/>
          <p:cNvSpPr txBox="1"/>
          <p:nvPr/>
        </p:nvSpPr>
        <p:spPr>
          <a:xfrm>
            <a:off x="5592433" y="5453589"/>
            <a:ext cx="4921987" cy="624839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spc="1200" dirty="0">
                <a:latin typeface="+mj-ea"/>
                <a:ea typeface="+mj-ea"/>
              </a:rPr>
              <a:t>工作流程</a:t>
            </a:r>
            <a:endParaRPr lang="zh-CN" altLang="en-US"/>
          </a:p>
        </p:txBody>
      </p:sp>
      <p:sp>
        <p:nvSpPr>
          <p:cNvPr id="1048587" name="文本框 2"/>
          <p:cNvSpPr txBox="1"/>
          <p:nvPr/>
        </p:nvSpPr>
        <p:spPr>
          <a:xfrm>
            <a:off x="1881483" y="1561941"/>
            <a:ext cx="1135380" cy="1982350"/>
          </a:xfrm>
          <a:prstGeom prst="rect">
            <a:avLst/>
          </a:prstGeom>
          <a:noFill/>
          <a:ln w="25400">
            <a:solidFill>
              <a:srgbClr val="81AA97"/>
            </a:solidFill>
          </a:ln>
        </p:spPr>
        <p:txBody>
          <a:bodyPr vert="eaVert" wrap="square" rtlCol="0">
            <a:spAutoFit/>
          </a:bodyPr>
          <a:p>
            <a:pPr algn="ctr"/>
            <a:r>
              <a:rPr lang="en-US" altLang="en-US" sz="6600" b="0" spc="600" dirty="0"/>
              <a:t>肆</a:t>
            </a:r>
            <a:endParaRPr lang="zh-CN" altLang="en-US" sz="6600" b="0" spc="600" dirty="0"/>
          </a:p>
        </p:txBody>
      </p:sp>
      <p:pic>
        <p:nvPicPr>
          <p:cNvPr id="2097158" name="图片 2097157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3895541" y="1091140"/>
            <a:ext cx="5348461" cy="4069663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文本框 3"/>
          <p:cNvSpPr txBox="1"/>
          <p:nvPr/>
        </p:nvSpPr>
        <p:spPr>
          <a:xfrm>
            <a:off x="6102847" y="816430"/>
            <a:ext cx="4921987" cy="624839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spc="1200" dirty="0">
                <a:latin typeface="+mj-ea"/>
                <a:ea typeface="+mj-ea"/>
              </a:rPr>
              <a:t>前台</a:t>
            </a:r>
            <a:endParaRPr lang="zh-CN" altLang="en-US"/>
          </a:p>
        </p:txBody>
      </p:sp>
      <p:pic>
        <p:nvPicPr>
          <p:cNvPr id="1" name="图片 0" descr="IMG_20181113_0938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1330" y="2935605"/>
            <a:ext cx="2507615" cy="3404870"/>
          </a:xfrm>
          <a:prstGeom prst="rect">
            <a:avLst/>
          </a:prstGeom>
        </p:spPr>
      </p:pic>
      <p:pic>
        <p:nvPicPr>
          <p:cNvPr id="2" name="图片 1" descr="IMG_20181113_0938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35" y="449580"/>
            <a:ext cx="2385060" cy="2956560"/>
          </a:xfrm>
          <a:prstGeom prst="rect">
            <a:avLst/>
          </a:prstGeom>
        </p:spPr>
      </p:pic>
      <p:pic>
        <p:nvPicPr>
          <p:cNvPr id="3" name="图片 2" descr="IMG_20181113_0937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320" y="2000885"/>
            <a:ext cx="2417445" cy="28562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619750" y="1724025"/>
            <a:ext cx="5757545" cy="44615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A</a:t>
            </a:r>
            <a:r>
              <a:rPr lang="zh-CN" altLang="en-US" sz="2400" b="1"/>
              <a:t>班</a:t>
            </a:r>
            <a:endParaRPr lang="zh-CN" altLang="en-US" sz="2000"/>
          </a:p>
          <a:p>
            <a:r>
              <a:rPr lang="zh-CN" altLang="en-US" sz="2000"/>
              <a:t>1.整理自己的仪容仪表</a:t>
            </a:r>
            <a:endParaRPr lang="zh-CN" altLang="en-US" sz="2000"/>
          </a:p>
          <a:p>
            <a:r>
              <a:rPr lang="zh-CN" altLang="en-US" sz="2000"/>
              <a:t>2.提前十五分钟到岗，清点前台备用金。</a:t>
            </a:r>
            <a:endParaRPr lang="zh-CN" altLang="en-US" sz="2000"/>
          </a:p>
          <a:p>
            <a:r>
              <a:rPr lang="zh-CN" altLang="en-US" sz="2000"/>
              <a:t>3.与上夜班的同事做好交接班，跟进同事未完成的工作。</a:t>
            </a:r>
            <a:endParaRPr lang="zh-CN" altLang="en-US" sz="2000"/>
          </a:p>
          <a:p>
            <a:r>
              <a:rPr lang="zh-CN" altLang="en-US" sz="2000"/>
              <a:t>4.查看留言，根据客人的要求进行排房和准备客人所需物品。</a:t>
            </a:r>
            <a:endParaRPr lang="zh-CN" altLang="en-US" sz="2000"/>
          </a:p>
          <a:p>
            <a:r>
              <a:rPr lang="zh-CN" altLang="en-US" sz="2000"/>
              <a:t>5.查看当天预计退房量，进行相关的准备工作。</a:t>
            </a:r>
            <a:endParaRPr lang="zh-CN" altLang="en-US" sz="2000"/>
          </a:p>
          <a:p>
            <a:r>
              <a:rPr lang="zh-CN" altLang="en-US" sz="2000"/>
              <a:t>6.受理客人退房，根据客人的要求进行结账，开具发票。</a:t>
            </a:r>
            <a:endParaRPr lang="zh-CN" altLang="en-US" sz="2000"/>
          </a:p>
          <a:p>
            <a:r>
              <a:rPr lang="zh-CN" altLang="en-US" sz="2000"/>
              <a:t>7.查看当天预到店的VIP、携程客户、以及Booking 、Agoda的客人数量，填写水果单。</a:t>
            </a:r>
            <a:endParaRPr lang="zh-CN" altLang="en-US" sz="2000"/>
          </a:p>
          <a:p>
            <a:r>
              <a:rPr lang="zh-CN" altLang="en-US" sz="2000"/>
              <a:t>8.中午十二点开始询问预退客人是否退房。</a:t>
            </a:r>
            <a:endParaRPr lang="zh-CN" altLang="en-US" sz="2000"/>
          </a:p>
          <a:p>
            <a:r>
              <a:rPr lang="zh-CN" altLang="en-US" sz="2000"/>
              <a:t>9.下午三点结算自己的账单，参加交班会后下班。</a:t>
            </a:r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12850" y="1721485"/>
            <a:ext cx="4378960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ym typeface="+mn-ea"/>
              </a:rPr>
              <a:t>B</a:t>
            </a:r>
            <a:r>
              <a:rPr lang="zh-CN" altLang="en-US" sz="2400" b="1">
                <a:sym typeface="+mn-ea"/>
              </a:rPr>
              <a:t>班</a:t>
            </a:r>
            <a:endParaRPr lang="zh-CN" altLang="en-US" sz="2000"/>
          </a:p>
          <a:p>
            <a:r>
              <a:rPr lang="zh-CN" altLang="en-US" sz="2000">
                <a:sym typeface="+mn-ea"/>
              </a:rPr>
              <a:t>1.清点前台备用金</a:t>
            </a:r>
            <a:endParaRPr lang="zh-CN" altLang="en-US" sz="2000"/>
          </a:p>
          <a:p>
            <a:r>
              <a:rPr lang="zh-CN" altLang="en-US" sz="2000">
                <a:sym typeface="+mn-ea"/>
              </a:rPr>
              <a:t>2.参加交班会，做好交接班</a:t>
            </a:r>
            <a:endParaRPr lang="zh-CN" altLang="en-US" sz="2000"/>
          </a:p>
          <a:p>
            <a:r>
              <a:rPr lang="zh-CN" altLang="en-US" sz="2000">
                <a:sym typeface="+mn-ea"/>
              </a:rPr>
              <a:t>3.对当天预到的客人做了解，准备相关材料</a:t>
            </a:r>
            <a:endParaRPr lang="zh-CN" altLang="en-US" sz="2000"/>
          </a:p>
          <a:p>
            <a:r>
              <a:rPr lang="zh-CN" altLang="en-US" sz="2000">
                <a:sym typeface="+mn-ea"/>
              </a:rPr>
              <a:t>4.热情的为客人办理入住，（包括扫描证件，备注客人基本资料，对发票信息进行建档等）通知礼宾送行李</a:t>
            </a:r>
            <a:endParaRPr lang="zh-CN" altLang="en-US" sz="2000"/>
          </a:p>
          <a:p>
            <a:r>
              <a:rPr lang="zh-CN" altLang="en-US" sz="2000">
                <a:sym typeface="+mn-ea"/>
              </a:rPr>
              <a:t>5.为VIP客人准备相应的服务，（如接机，免费晚餐）</a:t>
            </a:r>
            <a:endParaRPr lang="zh-CN" altLang="en-US" sz="2000"/>
          </a:p>
          <a:p>
            <a:r>
              <a:rPr lang="zh-CN" altLang="en-US" sz="2000">
                <a:sym typeface="+mn-ea"/>
              </a:rPr>
              <a:t>6.晚上九点结算当天poss机的交易情况</a:t>
            </a:r>
            <a:endParaRPr lang="zh-CN" altLang="en-US" sz="2000"/>
          </a:p>
          <a:p>
            <a:r>
              <a:rPr lang="zh-CN" altLang="en-US" sz="2000">
                <a:sym typeface="+mn-ea"/>
              </a:rPr>
              <a:t>7.结算账单，进行交接班</a:t>
            </a:r>
            <a:endParaRPr lang="zh-CN" altLang="en-US" sz="200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832600" y="1721485"/>
            <a:ext cx="416115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ym typeface="+mn-ea"/>
              </a:rPr>
              <a:t>C</a:t>
            </a:r>
            <a:r>
              <a:rPr lang="zh-CN" altLang="en-US" sz="2400" b="1">
                <a:sym typeface="+mn-ea"/>
              </a:rPr>
              <a:t>班</a:t>
            </a:r>
            <a:endParaRPr lang="zh-CN" altLang="en-US" sz="2000"/>
          </a:p>
          <a:p>
            <a:r>
              <a:rPr lang="zh-CN" altLang="en-US" sz="2000">
                <a:sym typeface="+mn-ea"/>
              </a:rPr>
              <a:t>1.清点备用金，与中班进行交接班</a:t>
            </a:r>
            <a:endParaRPr lang="zh-CN" altLang="en-US" sz="2000"/>
          </a:p>
          <a:p>
            <a:r>
              <a:rPr lang="zh-CN" altLang="en-US" sz="2000">
                <a:sym typeface="+mn-ea"/>
              </a:rPr>
              <a:t>2.检查预到团队的房卡</a:t>
            </a:r>
            <a:endParaRPr lang="zh-CN" altLang="en-US" sz="2000"/>
          </a:p>
          <a:p>
            <a:r>
              <a:rPr lang="zh-CN" altLang="en-US" sz="2000">
                <a:sym typeface="+mn-ea"/>
              </a:rPr>
              <a:t>3.帮助客人办理入住</a:t>
            </a:r>
            <a:endParaRPr lang="zh-CN" altLang="en-US" sz="2000"/>
          </a:p>
          <a:p>
            <a:r>
              <a:rPr lang="zh-CN" altLang="en-US" sz="2000">
                <a:sym typeface="+mn-ea"/>
              </a:rPr>
              <a:t>4.结算当天的微信支付宝账目</a:t>
            </a:r>
            <a:endParaRPr lang="zh-CN" altLang="en-US" sz="2000"/>
          </a:p>
          <a:p>
            <a:r>
              <a:rPr lang="zh-CN" altLang="en-US" sz="2000">
                <a:sym typeface="+mn-ea"/>
              </a:rPr>
              <a:t>5.把当天的预订单进行归档</a:t>
            </a:r>
            <a:endParaRPr lang="zh-CN" altLang="en-US" sz="2000"/>
          </a:p>
          <a:p>
            <a:r>
              <a:rPr lang="zh-CN" altLang="en-US" sz="2000">
                <a:sym typeface="+mn-ea"/>
              </a:rPr>
              <a:t>6.清理前台卫生</a:t>
            </a:r>
            <a:endParaRPr lang="zh-CN" altLang="en-US" sz="2000"/>
          </a:p>
          <a:p>
            <a:r>
              <a:rPr lang="zh-CN" altLang="en-US" sz="2000">
                <a:sym typeface="+mn-ea"/>
              </a:rPr>
              <a:t>7.保存当天通话记录，设置叫醒</a:t>
            </a:r>
            <a:endParaRPr lang="zh-CN" altLang="en-US" sz="2000"/>
          </a:p>
          <a:p>
            <a:r>
              <a:rPr lang="zh-CN" altLang="en-US" sz="2000">
                <a:sym typeface="+mn-ea"/>
              </a:rPr>
              <a:t>8.受理客人退房，帮助客人拿取早餐包，通知行李员出行李</a:t>
            </a:r>
            <a:endParaRPr lang="zh-CN" altLang="en-US" sz="2000"/>
          </a:p>
          <a:p>
            <a:r>
              <a:rPr lang="zh-CN" altLang="en-US" sz="2000">
                <a:sym typeface="+mn-ea"/>
              </a:rPr>
              <a:t>9.结算自己的账单后交班</a:t>
            </a:r>
            <a:endParaRPr lang="zh-CN" altLang="en-US" sz="2000"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5" name="文本框 3"/>
          <p:cNvSpPr txBox="1"/>
          <p:nvPr/>
        </p:nvSpPr>
        <p:spPr>
          <a:xfrm rot="10800000" flipV="1">
            <a:off x="6503035" y="540385"/>
            <a:ext cx="4813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spc="1200" dirty="0">
                <a:latin typeface="+mj-ea"/>
                <a:ea typeface="+mj-ea"/>
              </a:rPr>
              <a:t>晶尚会—</a:t>
            </a:r>
            <a:r>
              <a:rPr lang="zh-CN" altLang="en-US" sz="3600" spc="1200" dirty="0">
                <a:latin typeface="+mj-ea"/>
                <a:ea typeface="+mj-ea"/>
              </a:rPr>
              <a:t>总机</a:t>
            </a:r>
            <a:endParaRPr lang="zh-CN" altLang="en-US" sz="3600" spc="1200" dirty="0">
              <a:latin typeface="+mj-ea"/>
              <a:ea typeface="+mj-ea"/>
            </a:endParaRPr>
          </a:p>
        </p:txBody>
      </p:sp>
      <p:pic>
        <p:nvPicPr>
          <p:cNvPr id="1" name="图片 0" descr="IMG_20181113_0937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7375" y="702310"/>
            <a:ext cx="2262505" cy="3349625"/>
          </a:xfrm>
          <a:prstGeom prst="rect">
            <a:avLst/>
          </a:prstGeom>
        </p:spPr>
      </p:pic>
      <p:pic>
        <p:nvPicPr>
          <p:cNvPr id="2" name="图片 1" descr="IMG_20181113_0937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455" y="1085850"/>
            <a:ext cx="2478405" cy="3518535"/>
          </a:xfrm>
          <a:prstGeom prst="rect">
            <a:avLst/>
          </a:prstGeom>
        </p:spPr>
      </p:pic>
      <p:pic>
        <p:nvPicPr>
          <p:cNvPr id="3" name="图片 2" descr="IMG_20181113_0938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620" y="2644140"/>
            <a:ext cx="2431415" cy="34728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54800" y="1308100"/>
            <a:ext cx="4662170" cy="52927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A</a:t>
            </a:r>
            <a:r>
              <a:rPr lang="zh-CN" altLang="en-US" sz="2000" b="1"/>
              <a:t>班</a:t>
            </a:r>
            <a:endParaRPr lang="zh-CN" altLang="en-US" sz="2000"/>
          </a:p>
          <a:p>
            <a:r>
              <a:rPr lang="zh-CN" altLang="en-US" sz="2000"/>
              <a:t>1,到监控室拿钥匙,到前台拿叫醒本和抽奖名单及晶尚会D礼遇单</a:t>
            </a:r>
            <a:endParaRPr lang="zh-CN" altLang="en-US" sz="2000"/>
          </a:p>
          <a:p>
            <a:r>
              <a:rPr lang="zh-CN" altLang="en-US" sz="2000"/>
              <a:t>2,开行政酒廊的门,将电话转到行政酒廊的座机上,随时准备接电话</a:t>
            </a:r>
            <a:endParaRPr lang="zh-CN" altLang="en-US" sz="2000"/>
          </a:p>
          <a:p>
            <a:r>
              <a:rPr lang="zh-CN" altLang="en-US" sz="2000"/>
              <a:t>3,做好准备工作 </a:t>
            </a:r>
            <a:endParaRPr lang="zh-CN" altLang="en-US" sz="2000"/>
          </a:p>
          <a:p>
            <a:r>
              <a:rPr lang="zh-CN" altLang="en-US" sz="2000"/>
              <a:t>4,编辑各类文件及各类邮件</a:t>
            </a:r>
            <a:endParaRPr lang="zh-CN" altLang="en-US" sz="2000"/>
          </a:p>
          <a:p>
            <a:r>
              <a:rPr lang="zh-CN" altLang="en-US" sz="2000"/>
              <a:t>5,到员工群里发前一天收取好评的情况</a:t>
            </a:r>
            <a:endParaRPr lang="zh-CN" altLang="en-US" sz="2000"/>
          </a:p>
          <a:p>
            <a:r>
              <a:rPr lang="zh-CN" altLang="en-US" sz="2000"/>
              <a:t>6,查看当天携程预订的顾客,是否有礼包预订,并编辑表格,发至餐厅和前台邮箱。</a:t>
            </a:r>
            <a:endParaRPr lang="zh-CN" altLang="en-US" sz="2000"/>
          </a:p>
          <a:p>
            <a:r>
              <a:rPr lang="zh-CN" altLang="en-US" sz="2000"/>
              <a:t>7,查看当天可以免费送果盘的房间，并打电话通知送餐部</a:t>
            </a:r>
            <a:endParaRPr lang="zh-CN" altLang="en-US" sz="2000"/>
          </a:p>
          <a:p>
            <a:r>
              <a:rPr lang="en-US" altLang="zh-CN" sz="2000"/>
              <a:t>8.</a:t>
            </a:r>
            <a:r>
              <a:rPr lang="zh-CN" altLang="en-US" sz="2000"/>
              <a:t>查看当天晶尚会楼层预到情况及在住情况，2:30发送相关邮件</a:t>
            </a:r>
            <a:endParaRPr lang="zh-CN" altLang="en-US" sz="2000"/>
          </a:p>
          <a:p>
            <a:r>
              <a:rPr lang="zh-CN" altLang="en-US" sz="2000"/>
              <a:t>8,准备交班会的内容然后下午</a:t>
            </a:r>
            <a:r>
              <a:rPr lang="en-US" altLang="zh-CN" sz="2000"/>
              <a:t>3</a:t>
            </a:r>
            <a:r>
              <a:rPr lang="zh-CN" altLang="en-US" sz="2000"/>
              <a:t>点开交班会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20181113_0938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0580000">
            <a:off x="850265" y="1216025"/>
            <a:ext cx="2489200" cy="3319780"/>
          </a:xfrm>
          <a:prstGeom prst="rect">
            <a:avLst/>
          </a:prstGeom>
        </p:spPr>
      </p:pic>
      <p:pic>
        <p:nvPicPr>
          <p:cNvPr id="3" name="图片 2" descr="mmexport15420040673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40000">
            <a:off x="2339340" y="2766695"/>
            <a:ext cx="2098040" cy="27990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020945" y="771525"/>
            <a:ext cx="39636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L1</a:t>
            </a:r>
            <a:r>
              <a:rPr lang="zh-CN" altLang="en-US" sz="2000" b="1"/>
              <a:t>班</a:t>
            </a:r>
            <a:endParaRPr lang="zh-CN" altLang="en-US" sz="2000" b="1"/>
          </a:p>
        </p:txBody>
      </p:sp>
      <p:sp>
        <p:nvSpPr>
          <p:cNvPr id="5" name="文本框 4"/>
          <p:cNvSpPr txBox="1"/>
          <p:nvPr/>
        </p:nvSpPr>
        <p:spPr>
          <a:xfrm>
            <a:off x="5020945" y="1170305"/>
            <a:ext cx="6420485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1,下午四点半签收送餐部送来的欢乐时光，下午六点将欢乐时光摆在吧台上</a:t>
            </a:r>
            <a:endParaRPr lang="zh-CN" altLang="en-US" sz="2000"/>
          </a:p>
          <a:p>
            <a:r>
              <a:rPr lang="zh-CN" altLang="en-US" sz="2000"/>
              <a:t>2,晚上七点开始拨打回访电话，询问客人入住感受并编辑邮件发送，编辑正价入住晶尚会客人名单并发送邮件</a:t>
            </a:r>
            <a:endParaRPr lang="zh-CN" altLang="en-US" sz="2000"/>
          </a:p>
          <a:p>
            <a:r>
              <a:rPr lang="zh-CN" altLang="en-US" sz="2000"/>
              <a:t>3,如有客人来用欢乐时光，提供服务并且进行点单，打单根据情况进行收费</a:t>
            </a:r>
            <a:endParaRPr lang="zh-CN" altLang="en-US" sz="2000"/>
          </a:p>
          <a:p>
            <a:r>
              <a:rPr lang="zh-CN" altLang="en-US" sz="2000"/>
              <a:t>4,晚上八点开始收欢乐时光并且清洁吧台，餐桌和餐具</a:t>
            </a:r>
            <a:endParaRPr lang="zh-CN" altLang="en-US" sz="2000"/>
          </a:p>
          <a:p>
            <a:r>
              <a:rPr lang="zh-CN" altLang="en-US" sz="2000"/>
              <a:t>5,有客人来抽奖的话，填写抽奖的盘点表格和登记表格并扫描，编辑邮件发送</a:t>
            </a:r>
            <a:endParaRPr lang="zh-CN" altLang="en-US" sz="2000"/>
          </a:p>
          <a:p>
            <a:r>
              <a:rPr lang="zh-CN" altLang="en-US" sz="2000"/>
              <a:t>6,统计当天收取好评的情况并编辑成邮件发送</a:t>
            </a:r>
            <a:endParaRPr lang="zh-CN" altLang="en-US" sz="2000"/>
          </a:p>
          <a:p>
            <a:r>
              <a:rPr lang="zh-CN" altLang="en-US" sz="2000"/>
              <a:t>7,检查当天需要发送的邮件是否发送完毕，填写酒水登记表和硬件表</a:t>
            </a:r>
            <a:endParaRPr lang="zh-CN" altLang="en-US" sz="2000"/>
          </a:p>
          <a:p>
            <a:r>
              <a:rPr lang="zh-CN" altLang="en-US" sz="2000"/>
              <a:t>8,晚上九点半准备下班，锁门，将账单投财务，设叫醒，将叫醒本放回前台</a:t>
            </a:r>
            <a:endParaRPr lang="zh-CN" altLang="en-US" sz="2000"/>
          </a:p>
          <a:p>
            <a:r>
              <a:rPr lang="en-US" altLang="zh-CN" sz="2000"/>
              <a:t>9</a:t>
            </a:r>
            <a:r>
              <a:rPr lang="zh-CN" altLang="en-US" sz="2000"/>
              <a:t>,去监控室还钥匙</a:t>
            </a:r>
            <a:endParaRPr lang="zh-CN" altLang="en-US" sz="2000"/>
          </a:p>
          <a:p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7" name="文本框 3"/>
          <p:cNvSpPr txBox="1"/>
          <p:nvPr/>
        </p:nvSpPr>
        <p:spPr>
          <a:xfrm>
            <a:off x="6478804" y="1144430"/>
            <a:ext cx="4921987" cy="624839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spc="1200" dirty="0">
                <a:latin typeface="+mj-ea"/>
                <a:ea typeface="+mj-ea"/>
              </a:rPr>
              <a:t>西餐厅</a:t>
            </a:r>
            <a:endParaRPr lang="zh-CN" altLang="en-US"/>
          </a:p>
        </p:txBody>
      </p:sp>
      <p:pic>
        <p:nvPicPr>
          <p:cNvPr id="2097187" name="图片 2097186"/>
          <p:cNvPicPr/>
          <p:nvPr/>
        </p:nvPicPr>
        <p:blipFill>
          <a:blip r:embed="rId1"/>
          <a:stretch>
            <a:fillRect/>
          </a:stretch>
        </p:blipFill>
        <p:spPr>
          <a:xfrm rot="1335598">
            <a:off x="2273489" y="1546939"/>
            <a:ext cx="2964226" cy="4265083"/>
          </a:xfrm>
          <a:prstGeom prst="rect">
            <a:avLst/>
          </a:prstGeom>
        </p:spPr>
      </p:pic>
      <p:pic>
        <p:nvPicPr>
          <p:cNvPr id="2097188" name="图片 2097187"/>
          <p:cNvPicPr/>
          <p:nvPr/>
        </p:nvPicPr>
        <p:blipFill>
          <a:blip r:embed="rId2"/>
          <a:stretch>
            <a:fillRect/>
          </a:stretch>
        </p:blipFill>
        <p:spPr>
          <a:xfrm rot="20306950">
            <a:off x="686684" y="2268777"/>
            <a:ext cx="2591864" cy="386027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478905" y="1456690"/>
            <a:ext cx="4947285" cy="37534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 sz="2000"/>
          </a:p>
          <a:p>
            <a:r>
              <a:rPr lang="en-US" altLang="zh-CN" sz="2000">
                <a:sym typeface="+mn-ea"/>
              </a:rPr>
              <a:t>1.</a:t>
            </a:r>
            <a:r>
              <a:rPr lang="zh-CN" altLang="en-US" sz="2000">
                <a:sym typeface="+mn-ea"/>
              </a:rPr>
              <a:t>迎宾，领位</a:t>
            </a:r>
            <a:endParaRPr lang="zh-CN" altLang="en-US" sz="2000"/>
          </a:p>
          <a:p>
            <a:r>
              <a:rPr lang="en-US" altLang="zh-CN" sz="2000">
                <a:sym typeface="+mn-ea"/>
              </a:rPr>
              <a:t>2.</a:t>
            </a:r>
            <a:r>
              <a:rPr lang="zh-CN" altLang="en-US" sz="2000">
                <a:sym typeface="+mn-ea"/>
              </a:rPr>
              <a:t>茶水服务：</a:t>
            </a:r>
            <a:endParaRPr lang="zh-CN" altLang="en-US" sz="2000"/>
          </a:p>
          <a:p>
            <a:r>
              <a:rPr lang="en-US" altLang="zh-CN" sz="2000">
                <a:sym typeface="+mn-ea"/>
              </a:rPr>
              <a:t>3.</a:t>
            </a:r>
            <a:r>
              <a:rPr lang="zh-CN" altLang="en-US" sz="2000">
                <a:sym typeface="+mn-ea"/>
              </a:rPr>
              <a:t>点菜单、酒水单服务</a:t>
            </a:r>
            <a:endParaRPr lang="zh-CN" altLang="en-US" sz="2000"/>
          </a:p>
          <a:p>
            <a:r>
              <a:rPr lang="en-US" altLang="zh-CN" sz="2000">
                <a:sym typeface="+mn-ea"/>
              </a:rPr>
              <a:t>4.</a:t>
            </a:r>
            <a:r>
              <a:rPr lang="zh-CN" altLang="en-US" sz="2000">
                <a:sym typeface="+mn-ea"/>
              </a:rPr>
              <a:t>餐具配备</a:t>
            </a:r>
            <a:endParaRPr lang="zh-CN" altLang="en-US" sz="2000"/>
          </a:p>
          <a:p>
            <a:r>
              <a:rPr lang="en-US" altLang="zh-CN" sz="2000">
                <a:sym typeface="+mn-ea"/>
              </a:rPr>
              <a:t>5.</a:t>
            </a:r>
            <a:r>
              <a:rPr lang="zh-CN" altLang="en-US" sz="2000">
                <a:sym typeface="+mn-ea"/>
              </a:rPr>
              <a:t>上菜</a:t>
            </a:r>
            <a:endParaRPr lang="zh-CN" altLang="en-US" sz="2000"/>
          </a:p>
          <a:p>
            <a:r>
              <a:rPr lang="en-US" altLang="zh-CN" sz="2000">
                <a:sym typeface="+mn-ea"/>
              </a:rPr>
              <a:t>6.</a:t>
            </a:r>
            <a:r>
              <a:rPr lang="zh-CN" altLang="en-US" sz="2000">
                <a:sym typeface="+mn-ea"/>
              </a:rPr>
              <a:t>收餐</a:t>
            </a:r>
            <a:endParaRPr lang="zh-CN" altLang="en-US" sz="2000"/>
          </a:p>
          <a:p>
            <a:r>
              <a:rPr lang="en-US" altLang="zh-CN" sz="2000">
                <a:sym typeface="+mn-ea"/>
              </a:rPr>
              <a:t>7.</a:t>
            </a:r>
            <a:r>
              <a:rPr lang="zh-CN" altLang="en-US" sz="2000">
                <a:sym typeface="+mn-ea"/>
              </a:rPr>
              <a:t>送果盘</a:t>
            </a:r>
            <a:endParaRPr lang="zh-CN" altLang="en-US" sz="2000"/>
          </a:p>
          <a:p>
            <a:r>
              <a:rPr lang="en-US" altLang="zh-CN" sz="2000">
                <a:sym typeface="+mn-ea"/>
              </a:rPr>
              <a:t>8.</a:t>
            </a:r>
            <a:r>
              <a:rPr lang="zh-CN" altLang="en-US" sz="2000">
                <a:sym typeface="+mn-ea"/>
              </a:rPr>
              <a:t>餐厅厅面卫生清洁</a:t>
            </a:r>
            <a:endParaRPr lang="zh-CN" altLang="en-US" sz="2000"/>
          </a:p>
          <a:p>
            <a:r>
              <a:rPr lang="en-US" altLang="zh-CN" sz="2000">
                <a:sym typeface="+mn-ea"/>
              </a:rPr>
              <a:t>9.</a:t>
            </a:r>
            <a:r>
              <a:rPr lang="zh-CN" altLang="en-US" sz="2000">
                <a:sym typeface="+mn-ea"/>
              </a:rPr>
              <a:t>餐具清洁</a:t>
            </a:r>
            <a:endParaRPr lang="zh-CN" altLang="en-US" sz="2000"/>
          </a:p>
          <a:p>
            <a:r>
              <a:rPr lang="en-US" altLang="zh-CN" sz="2000">
                <a:sym typeface="+mn-ea"/>
              </a:rPr>
              <a:t>10.</a:t>
            </a:r>
            <a:r>
              <a:rPr lang="zh-CN" altLang="en-US" sz="2000">
                <a:sym typeface="+mn-ea"/>
              </a:rPr>
              <a:t>布草清洁</a:t>
            </a:r>
            <a:endParaRPr lang="zh-CN" altLang="en-US" sz="20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9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9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9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9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文本框 6"/>
          <p:cNvSpPr txBox="1"/>
          <p:nvPr/>
        </p:nvSpPr>
        <p:spPr>
          <a:xfrm>
            <a:off x="4838700" y="70485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spc="1600" dirty="0">
                <a:latin typeface="+mj-ea"/>
                <a:ea typeface="+mj-ea"/>
              </a:rPr>
              <a:t>目录</a:t>
            </a:r>
            <a:endParaRPr lang="zh-CN" altLang="en-US" sz="3600" spc="1600" dirty="0">
              <a:latin typeface="+mj-ea"/>
              <a:ea typeface="+mj-ea"/>
            </a:endParaRPr>
          </a:p>
        </p:txBody>
      </p:sp>
      <p:pic>
        <p:nvPicPr>
          <p:cNvPr id="2097164" name="图片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50643" y="1495043"/>
            <a:ext cx="1333500" cy="1333500"/>
          </a:xfrm>
          <a:custGeom>
            <a:avLst/>
            <a:gdLst>
              <a:gd name="connsiteX0" fmla="*/ 1409700 w 2819400"/>
              <a:gd name="connsiteY0" fmla="*/ 0 h 2819400"/>
              <a:gd name="connsiteX1" fmla="*/ 2819400 w 2819400"/>
              <a:gd name="connsiteY1" fmla="*/ 1409700 h 2819400"/>
              <a:gd name="connsiteX2" fmla="*/ 1409700 w 2819400"/>
              <a:gd name="connsiteY2" fmla="*/ 1409700 h 2819400"/>
              <a:gd name="connsiteX3" fmla="*/ 1409700 w 2819400"/>
              <a:gd name="connsiteY3" fmla="*/ 2819400 h 2819400"/>
              <a:gd name="connsiteX4" fmla="*/ 0 w 2819400"/>
              <a:gd name="connsiteY4" fmla="*/ 1409700 h 2819400"/>
              <a:gd name="connsiteX5" fmla="*/ 1409700 w 2819400"/>
              <a:gd name="connsiteY5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9400" h="2819400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lnTo>
                  <a:pt x="1409700" y="1409700"/>
                </a:lnTo>
                <a:lnTo>
                  <a:pt x="1409700" y="2819400"/>
                </a:ln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</p:spPr>
      </p:pic>
      <p:sp>
        <p:nvSpPr>
          <p:cNvPr id="1048595" name="矩形 7"/>
          <p:cNvSpPr/>
          <p:nvPr/>
        </p:nvSpPr>
        <p:spPr>
          <a:xfrm>
            <a:off x="2053422" y="6858000"/>
            <a:ext cx="8235" cy="591359"/>
          </a:xfrm>
          <a:prstGeom prst="rect">
            <a:avLst/>
          </a:prstGeom>
          <a:noFill/>
          <a:ln w="25400">
            <a:solidFill>
              <a:srgbClr val="7FA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97165" name="图片 1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507299" y="1495042"/>
            <a:ext cx="1333500" cy="1333500"/>
          </a:xfrm>
          <a:custGeom>
            <a:avLst/>
            <a:gdLst>
              <a:gd name="connsiteX0" fmla="*/ 1409700 w 2819400"/>
              <a:gd name="connsiteY0" fmla="*/ 0 h 2819400"/>
              <a:gd name="connsiteX1" fmla="*/ 2819400 w 2819400"/>
              <a:gd name="connsiteY1" fmla="*/ 1409700 h 2819400"/>
              <a:gd name="connsiteX2" fmla="*/ 1409700 w 2819400"/>
              <a:gd name="connsiteY2" fmla="*/ 1409700 h 2819400"/>
              <a:gd name="connsiteX3" fmla="*/ 1409700 w 2819400"/>
              <a:gd name="connsiteY3" fmla="*/ 2819400 h 2819400"/>
              <a:gd name="connsiteX4" fmla="*/ 0 w 2819400"/>
              <a:gd name="connsiteY4" fmla="*/ 1409700 h 2819400"/>
              <a:gd name="connsiteX5" fmla="*/ 1409700 w 2819400"/>
              <a:gd name="connsiteY5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9400" h="2819400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lnTo>
                  <a:pt x="1409700" y="1409700"/>
                </a:lnTo>
                <a:lnTo>
                  <a:pt x="1409700" y="2819400"/>
                </a:ln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</p:spPr>
      </p:pic>
      <p:sp>
        <p:nvSpPr>
          <p:cNvPr id="1048596" name="矩形 11"/>
          <p:cNvSpPr/>
          <p:nvPr/>
        </p:nvSpPr>
        <p:spPr>
          <a:xfrm>
            <a:off x="6383890" y="2264418"/>
            <a:ext cx="632660" cy="609600"/>
          </a:xfrm>
          <a:prstGeom prst="rect">
            <a:avLst/>
          </a:prstGeom>
          <a:noFill/>
          <a:ln w="25400">
            <a:solidFill>
              <a:srgbClr val="7FA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97166" name="图片 1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683050" y="1495042"/>
            <a:ext cx="1333500" cy="1333500"/>
          </a:xfrm>
          <a:custGeom>
            <a:avLst/>
            <a:gdLst>
              <a:gd name="connsiteX0" fmla="*/ 1409700 w 2819400"/>
              <a:gd name="connsiteY0" fmla="*/ 0 h 2819400"/>
              <a:gd name="connsiteX1" fmla="*/ 2819400 w 2819400"/>
              <a:gd name="connsiteY1" fmla="*/ 1409700 h 2819400"/>
              <a:gd name="connsiteX2" fmla="*/ 1409700 w 2819400"/>
              <a:gd name="connsiteY2" fmla="*/ 1409700 h 2819400"/>
              <a:gd name="connsiteX3" fmla="*/ 1409700 w 2819400"/>
              <a:gd name="connsiteY3" fmla="*/ 2819400 h 2819400"/>
              <a:gd name="connsiteX4" fmla="*/ 0 w 2819400"/>
              <a:gd name="connsiteY4" fmla="*/ 1409700 h 2819400"/>
              <a:gd name="connsiteX5" fmla="*/ 1409700 w 2819400"/>
              <a:gd name="connsiteY5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9400" h="2819400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lnTo>
                  <a:pt x="1409700" y="1409700"/>
                </a:lnTo>
                <a:lnTo>
                  <a:pt x="1409700" y="2819400"/>
                </a:ln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</p:spPr>
      </p:pic>
      <p:sp>
        <p:nvSpPr>
          <p:cNvPr id="1048597" name="矩形 14"/>
          <p:cNvSpPr/>
          <p:nvPr/>
        </p:nvSpPr>
        <p:spPr>
          <a:xfrm>
            <a:off x="9343191" y="2264418"/>
            <a:ext cx="609600" cy="609600"/>
          </a:xfrm>
          <a:prstGeom prst="rect">
            <a:avLst/>
          </a:prstGeom>
          <a:noFill/>
          <a:ln w="25400">
            <a:solidFill>
              <a:srgbClr val="7FA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97167" name="图片 1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193577" y="1509004"/>
            <a:ext cx="1333500" cy="1333500"/>
          </a:xfrm>
          <a:custGeom>
            <a:avLst/>
            <a:gdLst>
              <a:gd name="connsiteX0" fmla="*/ 1409700 w 2819400"/>
              <a:gd name="connsiteY0" fmla="*/ 0 h 2819400"/>
              <a:gd name="connsiteX1" fmla="*/ 2819400 w 2819400"/>
              <a:gd name="connsiteY1" fmla="*/ 1409700 h 2819400"/>
              <a:gd name="connsiteX2" fmla="*/ 1409700 w 2819400"/>
              <a:gd name="connsiteY2" fmla="*/ 1409700 h 2819400"/>
              <a:gd name="connsiteX3" fmla="*/ 1409700 w 2819400"/>
              <a:gd name="connsiteY3" fmla="*/ 2819400 h 2819400"/>
              <a:gd name="connsiteX4" fmla="*/ 0 w 2819400"/>
              <a:gd name="connsiteY4" fmla="*/ 1409700 h 2819400"/>
              <a:gd name="connsiteX5" fmla="*/ 1409700 w 2819400"/>
              <a:gd name="connsiteY5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9400" h="2819400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lnTo>
                  <a:pt x="1409700" y="1409700"/>
                </a:lnTo>
                <a:lnTo>
                  <a:pt x="1409700" y="2819400"/>
                </a:ln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</p:spPr>
      </p:pic>
      <p:sp>
        <p:nvSpPr>
          <p:cNvPr id="1048598" name="矩形 17"/>
          <p:cNvSpPr/>
          <p:nvPr/>
        </p:nvSpPr>
        <p:spPr>
          <a:xfrm>
            <a:off x="10917198" y="2232904"/>
            <a:ext cx="609600" cy="609600"/>
          </a:xfrm>
          <a:prstGeom prst="rect">
            <a:avLst/>
          </a:prstGeom>
          <a:noFill/>
          <a:ln w="25400">
            <a:solidFill>
              <a:srgbClr val="7FA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599" name="文本框 19"/>
          <p:cNvSpPr txBox="1"/>
          <p:nvPr/>
        </p:nvSpPr>
        <p:spPr>
          <a:xfrm>
            <a:off x="1398329" y="2350798"/>
            <a:ext cx="785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>
                <a:latin typeface="+mj-ea"/>
                <a:ea typeface="+mj-ea"/>
              </a:rPr>
              <a:t>壹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048600" name="文本框 20"/>
          <p:cNvSpPr txBox="1"/>
          <p:nvPr/>
        </p:nvSpPr>
        <p:spPr>
          <a:xfrm>
            <a:off x="1521995" y="2903889"/>
            <a:ext cx="538479" cy="399237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en-US" sz="2400" spc="600" dirty="0">
                <a:latin typeface="+mj-ea"/>
                <a:ea typeface="+mj-ea"/>
              </a:rPr>
              <a:t>酒店简介</a:t>
            </a:r>
            <a:endParaRPr lang="zh-CN" altLang="en-US"/>
          </a:p>
        </p:txBody>
      </p:sp>
      <p:sp>
        <p:nvSpPr>
          <p:cNvPr id="1048601" name="文本框 21"/>
          <p:cNvSpPr txBox="1"/>
          <p:nvPr/>
        </p:nvSpPr>
        <p:spPr>
          <a:xfrm>
            <a:off x="3069796" y="2380668"/>
            <a:ext cx="785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>
                <a:latin typeface="+mj-ea"/>
                <a:ea typeface="+mj-ea"/>
              </a:rPr>
              <a:t>贰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048602" name="文本框 22"/>
          <p:cNvSpPr txBox="1"/>
          <p:nvPr/>
        </p:nvSpPr>
        <p:spPr>
          <a:xfrm>
            <a:off x="3242750" y="2903888"/>
            <a:ext cx="538480" cy="36634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en-US" sz="2400" spc="600" dirty="0">
                <a:latin typeface="+mj-ea"/>
                <a:ea typeface="+mj-ea"/>
              </a:rPr>
              <a:t>入职培训</a:t>
            </a:r>
            <a:endParaRPr lang="zh-CN" altLang="en-US"/>
          </a:p>
        </p:txBody>
      </p:sp>
      <p:sp>
        <p:nvSpPr>
          <p:cNvPr id="1048603" name="文本框 23"/>
          <p:cNvSpPr txBox="1"/>
          <p:nvPr/>
        </p:nvSpPr>
        <p:spPr>
          <a:xfrm>
            <a:off x="6230736" y="2350798"/>
            <a:ext cx="785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>
                <a:latin typeface="+mj-ea"/>
                <a:ea typeface="+mj-ea"/>
              </a:rPr>
              <a:t>肆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048604" name="文本框 24"/>
          <p:cNvSpPr txBox="1"/>
          <p:nvPr/>
        </p:nvSpPr>
        <p:spPr>
          <a:xfrm>
            <a:off x="6379410" y="2891208"/>
            <a:ext cx="538479" cy="384051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en-US" sz="2400" spc="600" dirty="0">
                <a:latin typeface="+mj-ea"/>
                <a:ea typeface="+mj-ea"/>
              </a:rPr>
              <a:t>工作流程</a:t>
            </a:r>
            <a:endParaRPr lang="zh-CN" altLang="en-US"/>
          </a:p>
        </p:txBody>
      </p:sp>
      <p:sp>
        <p:nvSpPr>
          <p:cNvPr id="1048605" name="文本框 25"/>
          <p:cNvSpPr txBox="1"/>
          <p:nvPr/>
        </p:nvSpPr>
        <p:spPr>
          <a:xfrm>
            <a:off x="4789086" y="2350798"/>
            <a:ext cx="785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>
                <a:latin typeface="+mj-ea"/>
                <a:ea typeface="+mj-ea"/>
              </a:rPr>
              <a:t>叁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1048606" name="文本框 26"/>
          <p:cNvSpPr txBox="1"/>
          <p:nvPr/>
        </p:nvSpPr>
        <p:spPr>
          <a:xfrm>
            <a:off x="5007080" y="2891208"/>
            <a:ext cx="538480" cy="36634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en-US" sz="2400" spc="600" dirty="0">
                <a:latin typeface="+mj-ea"/>
                <a:ea typeface="+mj-ea"/>
              </a:rPr>
              <a:t>岗位培训</a:t>
            </a:r>
            <a:endParaRPr lang="zh-CN" altLang="en-US"/>
          </a:p>
        </p:txBody>
      </p:sp>
      <p:pic>
        <p:nvPicPr>
          <p:cNvPr id="2097168" name="图片 1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124700" y="1509004"/>
            <a:ext cx="1333500" cy="1333500"/>
          </a:xfrm>
          <a:custGeom>
            <a:avLst/>
            <a:gdLst>
              <a:gd name="connsiteX0" fmla="*/ 1409700 w 2819400"/>
              <a:gd name="connsiteY0" fmla="*/ 0 h 2819400"/>
              <a:gd name="connsiteX1" fmla="*/ 2819400 w 2819400"/>
              <a:gd name="connsiteY1" fmla="*/ 1409700 h 2819400"/>
              <a:gd name="connsiteX2" fmla="*/ 1409700 w 2819400"/>
              <a:gd name="connsiteY2" fmla="*/ 1409700 h 2819400"/>
              <a:gd name="connsiteX3" fmla="*/ 1409700 w 2819400"/>
              <a:gd name="connsiteY3" fmla="*/ 2819400 h 2819400"/>
              <a:gd name="connsiteX4" fmla="*/ 0 w 2819400"/>
              <a:gd name="connsiteY4" fmla="*/ 1409700 h 2819400"/>
              <a:gd name="connsiteX5" fmla="*/ 1409700 w 2819400"/>
              <a:gd name="connsiteY5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9400" h="2819400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lnTo>
                  <a:pt x="1409700" y="1409700"/>
                </a:lnTo>
                <a:lnTo>
                  <a:pt x="1409700" y="2819400"/>
                </a:ln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</p:spPr>
      </p:pic>
      <p:pic>
        <p:nvPicPr>
          <p:cNvPr id="2097169" name="图片 1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619290" y="1509003"/>
            <a:ext cx="1333500" cy="1333500"/>
          </a:xfrm>
          <a:custGeom>
            <a:avLst/>
            <a:gdLst>
              <a:gd name="connsiteX0" fmla="*/ 1409700 w 2819400"/>
              <a:gd name="connsiteY0" fmla="*/ 0 h 2819400"/>
              <a:gd name="connsiteX1" fmla="*/ 2819400 w 2819400"/>
              <a:gd name="connsiteY1" fmla="*/ 1409700 h 2819400"/>
              <a:gd name="connsiteX2" fmla="*/ 1409700 w 2819400"/>
              <a:gd name="connsiteY2" fmla="*/ 1409700 h 2819400"/>
              <a:gd name="connsiteX3" fmla="*/ 1409700 w 2819400"/>
              <a:gd name="connsiteY3" fmla="*/ 2819400 h 2819400"/>
              <a:gd name="connsiteX4" fmla="*/ 0 w 2819400"/>
              <a:gd name="connsiteY4" fmla="*/ 1409700 h 2819400"/>
              <a:gd name="connsiteX5" fmla="*/ 1409700 w 2819400"/>
              <a:gd name="connsiteY5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9400" h="2819400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lnTo>
                  <a:pt x="1409700" y="1409700"/>
                </a:lnTo>
                <a:lnTo>
                  <a:pt x="1409700" y="2819400"/>
                </a:ln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</p:spPr>
      </p:pic>
      <p:pic>
        <p:nvPicPr>
          <p:cNvPr id="2097170" name="图片 1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195160" y="1509004"/>
            <a:ext cx="1333500" cy="1333500"/>
          </a:xfrm>
          <a:custGeom>
            <a:avLst/>
            <a:gdLst>
              <a:gd name="connsiteX0" fmla="*/ 1409700 w 2819400"/>
              <a:gd name="connsiteY0" fmla="*/ 0 h 2819400"/>
              <a:gd name="connsiteX1" fmla="*/ 2819400 w 2819400"/>
              <a:gd name="connsiteY1" fmla="*/ 1409700 h 2819400"/>
              <a:gd name="connsiteX2" fmla="*/ 1409700 w 2819400"/>
              <a:gd name="connsiteY2" fmla="*/ 1409700 h 2819400"/>
              <a:gd name="connsiteX3" fmla="*/ 1409700 w 2819400"/>
              <a:gd name="connsiteY3" fmla="*/ 2819400 h 2819400"/>
              <a:gd name="connsiteX4" fmla="*/ 0 w 2819400"/>
              <a:gd name="connsiteY4" fmla="*/ 1409700 h 2819400"/>
              <a:gd name="connsiteX5" fmla="*/ 1409700 w 2819400"/>
              <a:gd name="connsiteY5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9400" h="2819400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lnTo>
                  <a:pt x="1409700" y="1409700"/>
                </a:lnTo>
                <a:lnTo>
                  <a:pt x="1409700" y="2819400"/>
                </a:ln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</p:spPr>
      </p:pic>
      <p:sp>
        <p:nvSpPr>
          <p:cNvPr id="1048607" name="文本框 23"/>
          <p:cNvSpPr txBox="1"/>
          <p:nvPr/>
        </p:nvSpPr>
        <p:spPr>
          <a:xfrm>
            <a:off x="7791450" y="2350797"/>
            <a:ext cx="785813" cy="510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 sz="2800" dirty="0">
                <a:latin typeface="+mj-ea"/>
                <a:ea typeface="+mj-ea"/>
              </a:rPr>
              <a:t>伍</a:t>
            </a:r>
            <a:endParaRPr lang="zh-CN" altLang="en-US"/>
          </a:p>
        </p:txBody>
      </p:sp>
      <p:sp>
        <p:nvSpPr>
          <p:cNvPr id="1048608" name="文本框 23"/>
          <p:cNvSpPr txBox="1"/>
          <p:nvPr/>
        </p:nvSpPr>
        <p:spPr>
          <a:xfrm>
            <a:off x="9166977" y="2380668"/>
            <a:ext cx="785813" cy="510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 sz="2800" dirty="0">
                <a:latin typeface="+mj-ea"/>
                <a:ea typeface="+mj-ea"/>
              </a:rPr>
              <a:t>禄</a:t>
            </a:r>
            <a:endParaRPr lang="zh-CN" altLang="en-US"/>
          </a:p>
        </p:txBody>
      </p:sp>
      <p:sp>
        <p:nvSpPr>
          <p:cNvPr id="1048609" name="文本框 23"/>
          <p:cNvSpPr txBox="1"/>
          <p:nvPr/>
        </p:nvSpPr>
        <p:spPr>
          <a:xfrm>
            <a:off x="10742846" y="2380668"/>
            <a:ext cx="785813" cy="510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 sz="2800" dirty="0">
                <a:latin typeface="+mj-ea"/>
                <a:ea typeface="+mj-ea"/>
              </a:rPr>
              <a:t>柒</a:t>
            </a:r>
            <a:endParaRPr lang="zh-CN" altLang="en-US"/>
          </a:p>
        </p:txBody>
      </p:sp>
      <p:sp>
        <p:nvSpPr>
          <p:cNvPr id="1048610" name="文本框 24"/>
          <p:cNvSpPr txBox="1"/>
          <p:nvPr/>
        </p:nvSpPr>
        <p:spPr>
          <a:xfrm>
            <a:off x="7919721" y="2903889"/>
            <a:ext cx="538479" cy="384051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en-US" sz="2400" spc="600" dirty="0">
                <a:latin typeface="+mj-ea"/>
                <a:ea typeface="+mj-ea"/>
              </a:rPr>
              <a:t>活动展示</a:t>
            </a:r>
            <a:endParaRPr lang="zh-CN" altLang="en-US"/>
          </a:p>
        </p:txBody>
      </p:sp>
      <p:sp>
        <p:nvSpPr>
          <p:cNvPr id="1048611" name="文本框 24"/>
          <p:cNvSpPr txBox="1"/>
          <p:nvPr/>
        </p:nvSpPr>
        <p:spPr>
          <a:xfrm>
            <a:off x="9286039" y="2903888"/>
            <a:ext cx="538479" cy="384051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en-US" sz="2400" spc="600" dirty="0">
                <a:latin typeface="+mj-ea"/>
                <a:ea typeface="+mj-ea"/>
              </a:rPr>
              <a:t>结业典礼</a:t>
            </a:r>
            <a:endParaRPr lang="zh-CN" altLang="en-US"/>
          </a:p>
        </p:txBody>
      </p:sp>
      <p:sp>
        <p:nvSpPr>
          <p:cNvPr id="1048612" name="文本框 24"/>
          <p:cNvSpPr txBox="1"/>
          <p:nvPr/>
        </p:nvSpPr>
        <p:spPr>
          <a:xfrm>
            <a:off x="10917198" y="2903889"/>
            <a:ext cx="538479" cy="384051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en-US" sz="2400" spc="600" dirty="0">
                <a:latin typeface="+mj-ea"/>
                <a:ea typeface="+mj-ea"/>
              </a:rPr>
              <a:t>心得体会</a:t>
            </a:r>
            <a:endParaRPr lang="zh-CN" altLang="en-US"/>
          </a:p>
        </p:txBody>
      </p:sp>
      <p:sp>
        <p:nvSpPr>
          <p:cNvPr id="1048613" name="矩形 11"/>
          <p:cNvSpPr/>
          <p:nvPr/>
        </p:nvSpPr>
        <p:spPr>
          <a:xfrm>
            <a:off x="3246008" y="2251736"/>
            <a:ext cx="609600" cy="609600"/>
          </a:xfrm>
          <a:prstGeom prst="rect">
            <a:avLst/>
          </a:prstGeom>
          <a:noFill/>
          <a:ln w="25400">
            <a:solidFill>
              <a:srgbClr val="7FA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14" name="矩形 11"/>
          <p:cNvSpPr/>
          <p:nvPr/>
        </p:nvSpPr>
        <p:spPr>
          <a:xfrm>
            <a:off x="7879556" y="2247877"/>
            <a:ext cx="609600" cy="609600"/>
          </a:xfrm>
          <a:prstGeom prst="rect">
            <a:avLst/>
          </a:prstGeom>
          <a:noFill/>
          <a:ln w="25400">
            <a:solidFill>
              <a:srgbClr val="7FA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15" name="矩形 11"/>
          <p:cNvSpPr/>
          <p:nvPr/>
        </p:nvSpPr>
        <p:spPr>
          <a:xfrm>
            <a:off x="4917473" y="2247877"/>
            <a:ext cx="628087" cy="617316"/>
          </a:xfrm>
          <a:prstGeom prst="rect">
            <a:avLst/>
          </a:prstGeom>
          <a:noFill/>
          <a:ln w="25400">
            <a:solidFill>
              <a:srgbClr val="7FA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616" name="矩形 11"/>
          <p:cNvSpPr/>
          <p:nvPr/>
        </p:nvSpPr>
        <p:spPr>
          <a:xfrm>
            <a:off x="1574542" y="2232904"/>
            <a:ext cx="609600" cy="609600"/>
          </a:xfrm>
          <a:prstGeom prst="rect">
            <a:avLst/>
          </a:prstGeom>
          <a:noFill/>
          <a:ln w="25400">
            <a:solidFill>
              <a:srgbClr val="7FA7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9" name="文本框 3"/>
          <p:cNvSpPr txBox="1"/>
          <p:nvPr/>
        </p:nvSpPr>
        <p:spPr>
          <a:xfrm>
            <a:off x="6317477" y="1384755"/>
            <a:ext cx="4921987" cy="624839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spc="1200" dirty="0">
                <a:latin typeface="+mj-ea"/>
                <a:ea typeface="+mj-ea"/>
              </a:rPr>
              <a:t>中餐厅</a:t>
            </a:r>
            <a:endParaRPr lang="zh-CN" altLang="en-US"/>
          </a:p>
        </p:txBody>
      </p:sp>
      <p:pic>
        <p:nvPicPr>
          <p:cNvPr id="1" name="图片 0" descr="IMG_20181113_0936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9740000">
            <a:off x="1235075" y="2654300"/>
            <a:ext cx="2171065" cy="3366770"/>
          </a:xfrm>
          <a:prstGeom prst="rect">
            <a:avLst/>
          </a:prstGeom>
        </p:spPr>
      </p:pic>
      <p:pic>
        <p:nvPicPr>
          <p:cNvPr id="2" name="图片 1" descr="IMG_20181113_0936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">
            <a:off x="2815590" y="1212850"/>
            <a:ext cx="2646045" cy="39598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172835" y="2230755"/>
            <a:ext cx="488442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ym typeface="+mn-ea"/>
              </a:rPr>
              <a:t>迎客--给客人拉椅让座--铺口布撤筷子套--派毛巾--问茶斟茶--点菜--问酒水并斟酒水--上菜--席间服务--结账--送客--翻台清场--结束。</a:t>
            </a:r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1" name="文本框 3"/>
          <p:cNvSpPr txBox="1"/>
          <p:nvPr/>
        </p:nvSpPr>
        <p:spPr>
          <a:xfrm>
            <a:off x="6932792" y="601800"/>
            <a:ext cx="4921987" cy="624839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spc="1200" dirty="0">
                <a:latin typeface="+mj-ea"/>
                <a:ea typeface="+mj-ea"/>
              </a:rPr>
              <a:t>宴会厅</a:t>
            </a:r>
            <a:endParaRPr lang="zh-CN" altLang="en-US"/>
          </a:p>
        </p:txBody>
      </p:sp>
      <p:pic>
        <p:nvPicPr>
          <p:cNvPr id="1" name="图片 0" descr="15421110515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9485" y="843915"/>
            <a:ext cx="4190365" cy="2406650"/>
          </a:xfrm>
          <a:prstGeom prst="rect">
            <a:avLst/>
          </a:prstGeom>
        </p:spPr>
      </p:pic>
      <p:pic>
        <p:nvPicPr>
          <p:cNvPr id="2" name="图片 1" descr="1542018457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485" y="3413125"/>
            <a:ext cx="4191000" cy="28575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563870" y="1005205"/>
            <a:ext cx="606107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会议：</a:t>
            </a:r>
            <a:endParaRPr lang="zh-CN" altLang="en-US" sz="2000"/>
          </a:p>
          <a:p>
            <a:r>
              <a:rPr lang="zh-CN" altLang="en-US" sz="2000"/>
              <a:t>1.早上到达保安部领取部门钥匙，打开相应的会议厅</a:t>
            </a:r>
            <a:endParaRPr lang="zh-CN" altLang="en-US" sz="2000"/>
          </a:p>
          <a:p>
            <a:r>
              <a:rPr lang="zh-CN" altLang="en-US" sz="2000"/>
              <a:t>2.根据会议要求摆出相应会议台型，客人在开会期间，在会议室门外看会，时刻满足客人的需求。如有茶歇，需要提前按照客人的要求，去西饼房拿茶歇，并将咖啡和茶准备好</a:t>
            </a:r>
            <a:endParaRPr lang="zh-CN" altLang="en-US" sz="2000"/>
          </a:p>
          <a:p>
            <a:r>
              <a:rPr lang="zh-CN" altLang="en-US" sz="2000"/>
              <a:t>3.客人中场休息和结束时，需要对会议室进行清理</a:t>
            </a:r>
            <a:endParaRPr lang="zh-CN" altLang="en-US" sz="2000"/>
          </a:p>
        </p:txBody>
      </p:sp>
      <p:sp>
        <p:nvSpPr>
          <p:cNvPr id="4" name="文本框 3"/>
          <p:cNvSpPr txBox="1"/>
          <p:nvPr/>
        </p:nvSpPr>
        <p:spPr>
          <a:xfrm>
            <a:off x="5563870" y="3250565"/>
            <a:ext cx="606107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宴会：</a:t>
            </a:r>
            <a:endParaRPr lang="zh-CN" altLang="en-US" sz="2000"/>
          </a:p>
          <a:p>
            <a:r>
              <a:rPr lang="zh-CN" altLang="en-US" sz="2000"/>
              <a:t>1.查看任务单，摆出客人需要的台型，</a:t>
            </a:r>
            <a:r>
              <a:rPr lang="zh-CN" altLang="en-US" sz="2000">
                <a:sym typeface="+mn-ea"/>
              </a:rPr>
              <a:t>布置边台</a:t>
            </a:r>
            <a:endParaRPr lang="zh-CN" altLang="en-US" sz="2000"/>
          </a:p>
          <a:p>
            <a:r>
              <a:rPr lang="zh-CN" altLang="en-US" sz="2000"/>
              <a:t>2.</a:t>
            </a:r>
            <a:r>
              <a:rPr lang="zh-CN" altLang="en-US" sz="2000">
                <a:sym typeface="+mn-ea"/>
              </a:rPr>
              <a:t>.客人到来，及时满足客人需求，提前为客人倒好茶水</a:t>
            </a:r>
            <a:endParaRPr lang="zh-CN" altLang="en-US" sz="2000"/>
          </a:p>
          <a:p>
            <a:r>
              <a:rPr lang="en-US" altLang="zh-CN" sz="2000">
                <a:sym typeface="+mn-ea"/>
              </a:rPr>
              <a:t>3</a:t>
            </a:r>
            <a:r>
              <a:rPr lang="zh-CN" altLang="en-US" sz="2000">
                <a:sym typeface="+mn-ea"/>
              </a:rPr>
              <a:t>.宴会开始，男生负责传菜，女生看台</a:t>
            </a:r>
            <a:endParaRPr lang="zh-CN" altLang="en-US" sz="2000"/>
          </a:p>
          <a:p>
            <a:r>
              <a:rPr lang="en-US" altLang="zh-CN" sz="2000">
                <a:sym typeface="+mn-ea"/>
              </a:rPr>
              <a:t>4</a:t>
            </a:r>
            <a:r>
              <a:rPr lang="zh-CN" altLang="en-US" sz="2000">
                <a:sym typeface="+mn-ea"/>
              </a:rPr>
              <a:t>.宴会结束，整理宴会场地，收走所有的餐具和桌子</a:t>
            </a:r>
            <a:endParaRPr lang="zh-CN" altLang="en-US" sz="2000"/>
          </a:p>
          <a:p>
            <a:r>
              <a:rPr lang="en-US" altLang="zh-CN" sz="2000">
                <a:sym typeface="+mn-ea"/>
              </a:rPr>
              <a:t>5</a:t>
            </a:r>
            <a:r>
              <a:rPr lang="zh-CN" altLang="en-US" sz="2000">
                <a:sym typeface="+mn-ea"/>
              </a:rPr>
              <a:t>.管事部将餐具洗出，负责把所有餐具整理好放入餐具仓库，杯子放回杯具仓库</a:t>
            </a:r>
            <a:endParaRPr lang="zh-CN" altLang="en-US" sz="2000"/>
          </a:p>
          <a:p>
            <a:r>
              <a:rPr lang="en-US" altLang="zh-CN" sz="2000">
                <a:sym typeface="+mn-ea"/>
              </a:rPr>
              <a:t>6</a:t>
            </a:r>
            <a:r>
              <a:rPr lang="zh-CN" altLang="en-US" sz="2000">
                <a:sym typeface="+mn-ea"/>
              </a:rPr>
              <a:t>.检查各个会议室的设备是否关闭，然后关闭会议室的门，随后将钥匙归还保安部</a:t>
            </a:r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3" name="文本框 3"/>
          <p:cNvSpPr txBox="1"/>
          <p:nvPr/>
        </p:nvSpPr>
        <p:spPr>
          <a:xfrm>
            <a:off x="5888217" y="653870"/>
            <a:ext cx="4921987" cy="624839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spc="1200" dirty="0">
                <a:latin typeface="+mj-ea"/>
                <a:ea typeface="+mj-ea"/>
              </a:rPr>
              <a:t>销售部秘书</a:t>
            </a:r>
            <a:endParaRPr lang="zh-CN" altLang="en-US"/>
          </a:p>
        </p:txBody>
      </p:sp>
      <p:pic>
        <p:nvPicPr>
          <p:cNvPr id="2097186" name="图片 2097185"/>
          <p:cNvPicPr/>
          <p:nvPr/>
        </p:nvPicPr>
        <p:blipFill>
          <a:blip r:embed="rId1"/>
          <a:stretch>
            <a:fillRect/>
          </a:stretch>
        </p:blipFill>
        <p:spPr>
          <a:xfrm>
            <a:off x="1229758" y="1279060"/>
            <a:ext cx="3951315" cy="4299880"/>
          </a:xfrm>
          <a:prstGeom prst="rect">
            <a:avLst/>
          </a:prstGeom>
        </p:spPr>
      </p:pic>
      <p:sp>
        <p:nvSpPr>
          <p:cNvPr id="1" name="文本框 0"/>
          <p:cNvSpPr txBox="1"/>
          <p:nvPr/>
        </p:nvSpPr>
        <p:spPr>
          <a:xfrm>
            <a:off x="5652770" y="1278890"/>
            <a:ext cx="5680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 1、 协助总监做一些日常工作。  2、 礼貌接听电话。  3、 系统操作。4、制作每天、每周、每月需要的各种表格。  5、​陪总监开每天早上的例会，录音后写下每天会议记录并发送邮件。  6、文印工作。  7、档案整理工作。  8、内勤工作。  9、接待面试新人 。 10、帮助同事完成一些日常工作 。 11、登记ENT单。12、给销售部每位同事打考勤。13、每月需写核心价值ppt发人事部。14、每月内部培训会开完后，电子版内部培训资料编辑好打印交给人事部。​</a:t>
            </a:r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9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文本框 3"/>
          <p:cNvSpPr txBox="1"/>
          <p:nvPr/>
        </p:nvSpPr>
        <p:spPr>
          <a:xfrm>
            <a:off x="5489408" y="5436592"/>
            <a:ext cx="4921987" cy="624839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spc="1200" dirty="0">
                <a:latin typeface="+mj-ea"/>
                <a:ea typeface="+mj-ea"/>
              </a:rPr>
              <a:t>活动展示</a:t>
            </a:r>
            <a:endParaRPr lang="zh-CN" altLang="en-US"/>
          </a:p>
        </p:txBody>
      </p:sp>
      <p:sp>
        <p:nvSpPr>
          <p:cNvPr id="1048590" name="文本框 2"/>
          <p:cNvSpPr txBox="1"/>
          <p:nvPr/>
        </p:nvSpPr>
        <p:spPr>
          <a:xfrm>
            <a:off x="1881483" y="1561941"/>
            <a:ext cx="1135380" cy="1982350"/>
          </a:xfrm>
          <a:prstGeom prst="rect">
            <a:avLst/>
          </a:prstGeom>
          <a:noFill/>
          <a:ln w="25400">
            <a:solidFill>
              <a:srgbClr val="81AA97"/>
            </a:solidFill>
          </a:ln>
        </p:spPr>
        <p:txBody>
          <a:bodyPr vert="eaVert" wrap="square" rtlCol="0">
            <a:spAutoFit/>
          </a:bodyPr>
          <a:p>
            <a:pPr algn="ctr"/>
            <a:r>
              <a:rPr lang="en-US" altLang="en-US" sz="6600" b="0" spc="600" dirty="0"/>
              <a:t>伍</a:t>
            </a:r>
            <a:endParaRPr lang="zh-CN" altLang="en-US" sz="6600" b="0" spc="600" dirty="0"/>
          </a:p>
        </p:txBody>
      </p:sp>
      <p:pic>
        <p:nvPicPr>
          <p:cNvPr id="2097161" name="图片 2097160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3895541" y="1091140"/>
            <a:ext cx="5348461" cy="4069663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5" name="文本框 3"/>
          <p:cNvSpPr txBox="1"/>
          <p:nvPr/>
        </p:nvSpPr>
        <p:spPr>
          <a:xfrm>
            <a:off x="631825" y="573405"/>
            <a:ext cx="54140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spc="1200" dirty="0">
                <a:latin typeface="+mj-ea"/>
                <a:ea typeface="+mj-ea"/>
              </a:rPr>
              <a:t>活动展示</a:t>
            </a:r>
            <a:endParaRPr lang="zh-CN" altLang="en-US"/>
          </a:p>
        </p:txBody>
      </p:sp>
      <p:pic>
        <p:nvPicPr>
          <p:cNvPr id="2" name="图片 1" descr="15420062687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9755" y="938530"/>
            <a:ext cx="3686810" cy="2510790"/>
          </a:xfrm>
          <a:prstGeom prst="ellipse">
            <a:avLst/>
          </a:prstGeom>
        </p:spPr>
      </p:pic>
      <p:pic>
        <p:nvPicPr>
          <p:cNvPr id="3" name="图片 2" descr="mmexport15420052347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220" y="3770630"/>
            <a:ext cx="3470910" cy="2586990"/>
          </a:xfrm>
          <a:prstGeom prst="ellipse">
            <a:avLst/>
          </a:prstGeom>
        </p:spPr>
      </p:pic>
      <p:pic>
        <p:nvPicPr>
          <p:cNvPr id="4" name="图片 3" descr="mmexport15420052053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8995" y="864235"/>
            <a:ext cx="3117215" cy="2660015"/>
          </a:xfrm>
          <a:prstGeom prst="ellipse">
            <a:avLst/>
          </a:prstGeom>
        </p:spPr>
      </p:pic>
      <p:pic>
        <p:nvPicPr>
          <p:cNvPr id="5" name="图片 4" descr="mmexport15420054555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25" y="1172210"/>
            <a:ext cx="3520440" cy="2475230"/>
          </a:xfrm>
          <a:prstGeom prst="ellipse">
            <a:avLst/>
          </a:prstGeom>
        </p:spPr>
      </p:pic>
      <p:pic>
        <p:nvPicPr>
          <p:cNvPr id="6" name="图片 5" descr="mmexport15421075974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6675" y="3771265"/>
            <a:ext cx="3879215" cy="258699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9" name="文本框 3"/>
          <p:cNvSpPr txBox="1"/>
          <p:nvPr/>
        </p:nvSpPr>
        <p:spPr>
          <a:xfrm>
            <a:off x="5510035" y="5420888"/>
            <a:ext cx="4921987" cy="624839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spc="1200" dirty="0">
                <a:latin typeface="+mj-ea"/>
                <a:ea typeface="+mj-ea"/>
              </a:rPr>
              <a:t>结业典礼</a:t>
            </a:r>
            <a:endParaRPr lang="zh-CN" altLang="en-US"/>
          </a:p>
        </p:txBody>
      </p:sp>
      <p:sp>
        <p:nvSpPr>
          <p:cNvPr id="1048721" name="文本框 2"/>
          <p:cNvSpPr txBox="1"/>
          <p:nvPr/>
        </p:nvSpPr>
        <p:spPr>
          <a:xfrm>
            <a:off x="1881483" y="1561941"/>
            <a:ext cx="1135380" cy="1982350"/>
          </a:xfrm>
          <a:prstGeom prst="rect">
            <a:avLst/>
          </a:prstGeom>
          <a:noFill/>
          <a:ln w="25400">
            <a:solidFill>
              <a:srgbClr val="81AA97"/>
            </a:solidFill>
          </a:ln>
        </p:spPr>
        <p:txBody>
          <a:bodyPr vert="eaVert" wrap="square" rtlCol="0">
            <a:spAutoFit/>
          </a:bodyPr>
          <a:p>
            <a:pPr algn="ctr"/>
            <a:r>
              <a:rPr lang="en-US" altLang="en-US" sz="6600" b="0" spc="600" dirty="0"/>
              <a:t>禄</a:t>
            </a:r>
            <a:endParaRPr lang="zh-CN" altLang="en-US" sz="6600" b="0" spc="600" dirty="0"/>
          </a:p>
        </p:txBody>
      </p:sp>
      <p:pic>
        <p:nvPicPr>
          <p:cNvPr id="2097192" name="图片 2097191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3895541" y="1091140"/>
            <a:ext cx="5348461" cy="4069663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7" name="图片 2097196"/>
          <p:cNvPicPr/>
          <p:nvPr/>
        </p:nvPicPr>
        <p:blipFill>
          <a:blip r:embed="rId1"/>
          <a:stretch>
            <a:fillRect/>
          </a:stretch>
        </p:blipFill>
        <p:spPr>
          <a:xfrm>
            <a:off x="2072640" y="564515"/>
            <a:ext cx="2597150" cy="2976245"/>
          </a:xfrm>
          <a:prstGeom prst="rect">
            <a:avLst/>
          </a:prstGeom>
        </p:spPr>
      </p:pic>
      <p:pic>
        <p:nvPicPr>
          <p:cNvPr id="2097198" name="图片 2097197"/>
          <p:cNvPicPr/>
          <p:nvPr/>
        </p:nvPicPr>
        <p:blipFill>
          <a:blip r:embed="rId2"/>
          <a:stretch>
            <a:fillRect/>
          </a:stretch>
        </p:blipFill>
        <p:spPr>
          <a:xfrm>
            <a:off x="5873115" y="3408045"/>
            <a:ext cx="2629535" cy="2853690"/>
          </a:xfrm>
          <a:prstGeom prst="rect">
            <a:avLst/>
          </a:prstGeom>
        </p:spPr>
      </p:pic>
      <p:pic>
        <p:nvPicPr>
          <p:cNvPr id="1" name="图片 0" descr="mmexport15420038345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925" y="3711575"/>
            <a:ext cx="3624580" cy="2550160"/>
          </a:xfrm>
          <a:prstGeom prst="rect">
            <a:avLst/>
          </a:prstGeom>
        </p:spPr>
      </p:pic>
      <p:pic>
        <p:nvPicPr>
          <p:cNvPr id="2" name="图片 1" descr="mmexport15420032666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115" y="564515"/>
            <a:ext cx="3985895" cy="2660650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9719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209719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" name="图片 0" descr="IMG_20181113_0935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1175" y="556260"/>
            <a:ext cx="2741295" cy="3626485"/>
          </a:xfrm>
          <a:prstGeom prst="rect">
            <a:avLst/>
          </a:prstGeom>
        </p:spPr>
      </p:pic>
      <p:pic>
        <p:nvPicPr>
          <p:cNvPr id="2" name="图片 1" descr="mmexport15417700246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030" y="2560955"/>
            <a:ext cx="2774950" cy="3701415"/>
          </a:xfrm>
          <a:prstGeom prst="rect">
            <a:avLst/>
          </a:prstGeom>
        </p:spPr>
      </p:pic>
      <p:pic>
        <p:nvPicPr>
          <p:cNvPr id="3" name="图片 2" descr="mmexport15417743793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285" y="556260"/>
            <a:ext cx="2799080" cy="3735070"/>
          </a:xfrm>
          <a:prstGeom prst="rect">
            <a:avLst/>
          </a:prstGeom>
        </p:spPr>
      </p:pic>
      <p:pic>
        <p:nvPicPr>
          <p:cNvPr id="4" name="图片 3" descr="mmexport15419153381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0365" y="2205355"/>
            <a:ext cx="2341880" cy="4057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mmexport15419223228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795" y="631825"/>
            <a:ext cx="2823845" cy="3457575"/>
          </a:xfrm>
          <a:prstGeom prst="rect">
            <a:avLst/>
          </a:prstGeom>
        </p:spPr>
      </p:pic>
      <p:pic>
        <p:nvPicPr>
          <p:cNvPr id="3" name="图片 2" descr="mmexport1541944530050"/>
          <p:cNvPicPr>
            <a:picLocks noChangeAspect="1"/>
          </p:cNvPicPr>
          <p:nvPr/>
        </p:nvPicPr>
        <p:blipFill>
          <a:blip r:embed="rId2"/>
          <a:srcRect l="-4659" t="15804" r="1539" b="-1134"/>
          <a:stretch>
            <a:fillRect/>
          </a:stretch>
        </p:blipFill>
        <p:spPr>
          <a:xfrm>
            <a:off x="3469640" y="2867660"/>
            <a:ext cx="2818765" cy="3486785"/>
          </a:xfrm>
          <a:prstGeom prst="rect">
            <a:avLst/>
          </a:prstGeom>
        </p:spPr>
      </p:pic>
      <p:pic>
        <p:nvPicPr>
          <p:cNvPr id="4" name="图片 3" descr="mmexport15420313158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405" y="578485"/>
            <a:ext cx="2672715" cy="3564890"/>
          </a:xfrm>
          <a:prstGeom prst="rect">
            <a:avLst/>
          </a:prstGeom>
        </p:spPr>
      </p:pic>
      <p:pic>
        <p:nvPicPr>
          <p:cNvPr id="5" name="图片 4" descr="mmexport1542035915646"/>
          <p:cNvPicPr>
            <a:picLocks noChangeAspect="1"/>
          </p:cNvPicPr>
          <p:nvPr/>
        </p:nvPicPr>
        <p:blipFill>
          <a:blip r:embed="rId4"/>
          <a:srcRect l="7551" t="8781" r="1019" b="5986"/>
          <a:stretch>
            <a:fillRect/>
          </a:stretch>
        </p:blipFill>
        <p:spPr>
          <a:xfrm>
            <a:off x="8961120" y="2974340"/>
            <a:ext cx="2790825" cy="3272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" name="图片 0" descr="mmexport154191974089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6895" y="609600"/>
            <a:ext cx="2588260" cy="3211195"/>
          </a:xfrm>
          <a:prstGeom prst="rect">
            <a:avLst/>
          </a:prstGeom>
        </p:spPr>
      </p:pic>
      <p:pic>
        <p:nvPicPr>
          <p:cNvPr id="2" name="图片 1" descr="mmexport15419200161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750" y="3096895"/>
            <a:ext cx="2657475" cy="3257550"/>
          </a:xfrm>
          <a:prstGeom prst="rect">
            <a:avLst/>
          </a:prstGeom>
        </p:spPr>
      </p:pic>
      <p:pic>
        <p:nvPicPr>
          <p:cNvPr id="3" name="图片 2" descr="mmexport15419214200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225" y="655955"/>
            <a:ext cx="2488565" cy="3118485"/>
          </a:xfrm>
          <a:prstGeom prst="rect">
            <a:avLst/>
          </a:prstGeom>
        </p:spPr>
      </p:pic>
      <p:pic>
        <p:nvPicPr>
          <p:cNvPr id="4" name="图片 3" descr="mmexport1541921439832"/>
          <p:cNvPicPr>
            <a:picLocks noChangeAspect="1"/>
          </p:cNvPicPr>
          <p:nvPr/>
        </p:nvPicPr>
        <p:blipFill>
          <a:blip r:embed="rId4"/>
          <a:srcRect b="9088"/>
          <a:stretch>
            <a:fillRect/>
          </a:stretch>
        </p:blipFill>
        <p:spPr>
          <a:xfrm>
            <a:off x="8866505" y="2774950"/>
            <a:ext cx="2752725" cy="3579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文本框 3"/>
          <p:cNvSpPr txBox="1"/>
          <p:nvPr/>
        </p:nvSpPr>
        <p:spPr>
          <a:xfrm>
            <a:off x="5699043" y="4336966"/>
            <a:ext cx="4921987" cy="624839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spc="1200" dirty="0">
                <a:latin typeface="+mj-ea"/>
                <a:ea typeface="+mj-ea"/>
              </a:rPr>
              <a:t>酒店简介</a:t>
            </a:r>
            <a:endParaRPr lang="zh-CN" altLang="en-US"/>
          </a:p>
        </p:txBody>
      </p:sp>
      <p:sp>
        <p:nvSpPr>
          <p:cNvPr id="1048618" name="文本框 2"/>
          <p:cNvSpPr txBox="1"/>
          <p:nvPr/>
        </p:nvSpPr>
        <p:spPr>
          <a:xfrm>
            <a:off x="1881483" y="1561941"/>
            <a:ext cx="1135380" cy="1982350"/>
          </a:xfrm>
          <a:prstGeom prst="rect">
            <a:avLst/>
          </a:prstGeom>
          <a:noFill/>
          <a:ln w="25400">
            <a:solidFill>
              <a:srgbClr val="81AA97"/>
            </a:solidFill>
          </a:ln>
        </p:spPr>
        <p:txBody>
          <a:bodyPr vert="eaVert" wrap="square" rtlCol="0">
            <a:spAutoFit/>
          </a:bodyPr>
          <a:p>
            <a:pPr algn="ctr"/>
            <a:r>
              <a:rPr lang="en-US" altLang="en-US" sz="6600" b="0" spc="600" dirty="0"/>
              <a:t>壹</a:t>
            </a:r>
            <a:endParaRPr lang="zh-CN" altLang="en-US" sz="6600" b="0" spc="600" dirty="0"/>
          </a:p>
        </p:txBody>
      </p:sp>
      <p:pic>
        <p:nvPicPr>
          <p:cNvPr id="2097171" name="图片 2097170"/>
          <p:cNvPicPr/>
          <p:nvPr/>
        </p:nvPicPr>
        <p:blipFill>
          <a:blip r:embed="rId1"/>
          <a:stretch>
            <a:fillRect/>
          </a:stretch>
        </p:blipFill>
        <p:spPr>
          <a:xfrm>
            <a:off x="4885317" y="707035"/>
            <a:ext cx="3688772" cy="3692163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7" name="文本框 3"/>
          <p:cNvSpPr txBox="1"/>
          <p:nvPr/>
        </p:nvSpPr>
        <p:spPr>
          <a:xfrm>
            <a:off x="4553643" y="5470386"/>
            <a:ext cx="4921987" cy="624839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spc="1200" dirty="0">
                <a:latin typeface="+mj-ea"/>
                <a:ea typeface="+mj-ea"/>
              </a:rPr>
              <a:t>心得体会</a:t>
            </a:r>
            <a:endParaRPr lang="zh-CN" altLang="en-US"/>
          </a:p>
        </p:txBody>
      </p:sp>
      <p:sp>
        <p:nvSpPr>
          <p:cNvPr id="1048729" name="文本框 2"/>
          <p:cNvSpPr txBox="1"/>
          <p:nvPr/>
        </p:nvSpPr>
        <p:spPr>
          <a:xfrm>
            <a:off x="1881483" y="1561941"/>
            <a:ext cx="1135380" cy="1982350"/>
          </a:xfrm>
          <a:prstGeom prst="rect">
            <a:avLst/>
          </a:prstGeom>
          <a:noFill/>
          <a:ln w="25400">
            <a:solidFill>
              <a:srgbClr val="81AA97"/>
            </a:solidFill>
          </a:ln>
        </p:spPr>
        <p:txBody>
          <a:bodyPr vert="eaVert" wrap="square" rtlCol="0">
            <a:spAutoFit/>
          </a:bodyPr>
          <a:p>
            <a:pPr algn="ctr"/>
            <a:r>
              <a:rPr lang="en-US" altLang="en-US" sz="6600" b="0" spc="600" dirty="0"/>
              <a:t>柒</a:t>
            </a:r>
            <a:endParaRPr lang="zh-CN" altLang="en-US" sz="6600" b="0" spc="600" dirty="0"/>
          </a:p>
        </p:txBody>
      </p:sp>
      <p:pic>
        <p:nvPicPr>
          <p:cNvPr id="2097196" name="图片 2097195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3895541" y="1091140"/>
            <a:ext cx="5348461" cy="4069663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" name="图片 0" descr="mmexport15421122463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7930" y="2012315"/>
            <a:ext cx="2807335" cy="3743325"/>
          </a:xfrm>
          <a:prstGeom prst="ellipse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545330" y="828040"/>
            <a:ext cx="7003415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i="1">
                <a:solidFill>
                  <a:schemeClr val="tx1"/>
                </a:solidFill>
                <a:uFillTx/>
                <a:ea typeface="宋体" panose="02010600030101010101" pitchFamily="2" charset="-122"/>
              </a:rPr>
              <a:t>放弃很容易，但坚持真的很酷。刚来实习的我们可能因为好奇心轻松度过了第一个月的实习期；到第二个月的逐渐适应，并伴随着各种问题的出现，这时的我们开始质疑，开始所有的不理解与抱怨；实习的第三个月我们开始有了放弃的想法，又因实习与学分挂钩、实习单位管理制度等的原因又让这样的想法逐渐淡去；再到第四五月的我们开始变得麻木，逐渐习惯这样的上班生活，直到最后满怀期待着实习结束的我们。然而实习的最后一周往往是我们最怀念，最不舍的一周。这时我们脑海浮现的字眼都是“想想实习还是挺快的，六个月也就结束了！”带着些许激动，又带点不舍。放弃真的很容易，但坚持真的很酷。实习很累，不管我们是因为什么原因坚持到了现在，我们做到了，真的很棒！</a:t>
            </a:r>
            <a:endParaRPr lang="zh-CN" altLang="en-US" sz="2400" b="1" i="1">
              <a:solidFill>
                <a:schemeClr val="tx1"/>
              </a:solidFill>
              <a:uFillTx/>
              <a:ea typeface="宋体" panose="02010600030101010101" pitchFamily="2" charset="-122"/>
            </a:endParaRPr>
          </a:p>
          <a:p>
            <a:endParaRPr lang="zh-CN" altLang="en-US" sz="2400" b="1" i="1">
              <a:solidFill>
                <a:schemeClr val="tx1"/>
              </a:solidFill>
              <a:uFillTx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18995" y="1017905"/>
            <a:ext cx="1906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叶丽方</a:t>
            </a:r>
            <a:endParaRPr lang="zh-CN" alt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mmexport15421121419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1435" y="1715770"/>
            <a:ext cx="3422015" cy="3425825"/>
          </a:xfrm>
          <a:prstGeom prst="chord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161280" y="2211705"/>
            <a:ext cx="622490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 b="1" i="1">
                <a:solidFill>
                  <a:schemeClr val="tx1"/>
                </a:solidFill>
                <a:uFillTx/>
                <a:ea typeface="宋体" panose="02010600030101010101" pitchFamily="2" charset="-122"/>
              </a:rPr>
              <a:t>在实习的这段时间里让我感触最深的是，无论在何时，无论在何地，身兼何职，我们都应该保持着一种学习的心态，不忘于本，从而才可以做好一件事，或是管理好一个部门，经营好一个企业，领导好一个队伍。</a:t>
            </a:r>
            <a:endParaRPr lang="zh-CN" altLang="en-US" sz="2400" b="1" i="1">
              <a:solidFill>
                <a:schemeClr val="tx1"/>
              </a:solidFill>
              <a:uFillTx/>
              <a:ea typeface="宋体" panose="02010600030101010101" pitchFamily="2" charset="-122"/>
            </a:endParaRPr>
          </a:p>
        </p:txBody>
      </p:sp>
      <p:sp>
        <p:nvSpPr>
          <p:cNvPr id="1" name="文本框 0"/>
          <p:cNvSpPr txBox="1"/>
          <p:nvPr/>
        </p:nvSpPr>
        <p:spPr>
          <a:xfrm>
            <a:off x="2287905" y="1193800"/>
            <a:ext cx="12515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/>
              <a:t>李正玲</a:t>
            </a:r>
            <a:endParaRPr lang="zh-CN" alt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mmexport15421121306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3470" y="1416685"/>
            <a:ext cx="3020060" cy="4025265"/>
          </a:xfrm>
          <a:prstGeom prst="ellipse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143500" y="1140460"/>
            <a:ext cx="611314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i="1">
                <a:solidFill>
                  <a:schemeClr val="tx1"/>
                </a:solidFill>
                <a:uFillTx/>
                <a:ea typeface="宋体" panose="02010600030101010101" pitchFamily="2" charset="-122"/>
              </a:rPr>
              <a:t>五个半月的实习就这样的结束了，这个过程里有笑也有泪，有开心也有迷茫，有埋怨也有委屈，但到最后沉淀下来的都是令人难忘的、宝贵的一次经历和实践。通过实习的这些日子，我的服务意识有了很大的提高，学习了酒店餐厅服务的基本方法和技巧，学会了如何为客人提供满意高质的服务，学会了多做事、多观察、多思考、多用心、多付出，培养了我吃苦耐劳、坚持不懈、不轻言放弃的精神。</a:t>
            </a:r>
            <a:endParaRPr lang="zh-CN" altLang="en-US" sz="2400" b="1" i="1">
              <a:solidFill>
                <a:schemeClr val="tx1"/>
              </a:solidFill>
              <a:uFillTx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54225" y="1140460"/>
            <a:ext cx="109918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/>
              <a:t>顾红梅</a:t>
            </a:r>
            <a:endParaRPr lang="zh-CN" altLang="en-US" sz="2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542115128769"/>
          <p:cNvPicPr>
            <a:picLocks noChangeAspect="1"/>
          </p:cNvPicPr>
          <p:nvPr/>
        </p:nvPicPr>
        <p:blipFill>
          <a:blip r:embed="rId1"/>
          <a:srcRect l="-1222" t="11296" r="1222" b="-11296"/>
          <a:stretch>
            <a:fillRect/>
          </a:stretch>
        </p:blipFill>
        <p:spPr>
          <a:xfrm>
            <a:off x="1281430" y="1501140"/>
            <a:ext cx="2545715" cy="3395345"/>
          </a:xfrm>
          <a:prstGeom prst="ellipse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44695" y="1278890"/>
            <a:ext cx="649795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i="1">
                <a:solidFill>
                  <a:schemeClr val="tx1"/>
                </a:solidFill>
                <a:uFillTx/>
                <a:ea typeface="宋体" panose="02010600030101010101" pitchFamily="2" charset="-122"/>
              </a:rPr>
              <a:t>我觉得六个月的实习对我来说非常珍贵，如果没有这次实习，我可能不会发现我与人交往的交际能力和表达能力还有所欠缺，也不会发现与上司和与同事的相处之道是完全不同的，也不会发现我的服务积极性不高，更不会发现英语对于服务人员如此重要，总之，这次实习不仅让我学到了学校里学不到的东西，也让我发现了我的很多缺点和不足，让我对自己有了新的认识并且找到了努力的方向。</a:t>
            </a:r>
            <a:endParaRPr lang="zh-CN" altLang="en-US" sz="2400" b="1" i="1">
              <a:solidFill>
                <a:schemeClr val="tx1"/>
              </a:solidFill>
              <a:uFillTx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04695" y="941070"/>
            <a:ext cx="12515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/>
              <a:t>潘黎雯</a:t>
            </a:r>
            <a:endParaRPr lang="zh-CN" alt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文本框 10"/>
          <p:cNvSpPr txBox="1"/>
          <p:nvPr/>
        </p:nvSpPr>
        <p:spPr>
          <a:xfrm>
            <a:off x="5628005" y="1345565"/>
            <a:ext cx="675005" cy="1923415"/>
          </a:xfrm>
          <a:prstGeom prst="rect">
            <a:avLst/>
          </a:prstGeom>
          <a:noFill/>
          <a:ln w="25400">
            <a:solidFill>
              <a:srgbClr val="81AA97"/>
            </a:solidFill>
          </a:ln>
        </p:spPr>
        <p:txBody>
          <a:bodyPr vert="eaVert" wrap="square" rtlCol="0">
            <a:spAutoFit/>
          </a:bodyPr>
          <a:p>
            <a:pPr algn="ctr"/>
            <a:r>
              <a:rPr lang="en-US" altLang="zh-CN" sz="3200" spc="600" dirty="0"/>
              <a:t>THANKS</a:t>
            </a:r>
            <a:endParaRPr lang="zh-CN" altLang="en-US" sz="3200" spc="600" dirty="0"/>
          </a:p>
        </p:txBody>
      </p:sp>
      <p:sp>
        <p:nvSpPr>
          <p:cNvPr id="1048625" name="文本框 11"/>
          <p:cNvSpPr txBox="1"/>
          <p:nvPr/>
        </p:nvSpPr>
        <p:spPr>
          <a:xfrm>
            <a:off x="6443980" y="1468120"/>
            <a:ext cx="675005" cy="23882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3200" b="1" dirty="0"/>
              <a:t>谢谢观看</a:t>
            </a:r>
            <a:endParaRPr lang="zh-CN" altLang="en-US" sz="3200" b="1" dirty="0"/>
          </a:p>
        </p:txBody>
      </p:sp>
      <p:pic>
        <p:nvPicPr>
          <p:cNvPr id="1" name="图片 0" descr="mmexport15420048076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0150" y="1900555"/>
            <a:ext cx="3532505" cy="3057525"/>
          </a:xfrm>
          <a:prstGeom prst="pie">
            <a:avLst/>
          </a:prstGeom>
        </p:spPr>
      </p:pic>
    </p:spTree>
  </p:cSld>
  <p:clrMapOvr>
    <a:masterClrMapping/>
  </p:clrMapOvr>
  <p:transition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文本框 3"/>
          <p:cNvSpPr txBox="1"/>
          <p:nvPr/>
        </p:nvSpPr>
        <p:spPr>
          <a:xfrm>
            <a:off x="5638961" y="1583054"/>
            <a:ext cx="5648830" cy="44462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spc="1200" dirty="0">
                <a:latin typeface="+mj-ea"/>
                <a:ea typeface="+mj-ea"/>
              </a:rPr>
              <a:t>酒店简介</a:t>
            </a:r>
            <a:endParaRPr lang="zh-CN" altLang="en-US" sz="2000">
              <a:solidFill>
                <a:schemeClr val="tx1"/>
              </a:solidFill>
              <a:uFillTx/>
            </a:endParaRPr>
          </a:p>
          <a:p>
            <a:endParaRPr lang="en-US" altLang="en-US" sz="2400" dirty="0">
              <a:solidFill>
                <a:schemeClr val="tx1"/>
              </a:solidFill>
              <a:uFillTx/>
              <a:latin typeface="+中文标题" charset="0"/>
              <a:ea typeface="+mj-ea"/>
            </a:endParaRPr>
          </a:p>
          <a:p>
            <a:r>
              <a:rPr lang="en-US" altLang="en-US" sz="2400" dirty="0">
                <a:solidFill>
                  <a:schemeClr val="tx1"/>
                </a:solidFill>
                <a:uFillTx/>
                <a:latin typeface="+中文标题" charset="0"/>
                <a:ea typeface="+mj-ea"/>
              </a:rPr>
              <a:t>昆明君乐酒店的地理位置是昆明市五华区红化桥20号，邻近昆明商业中心区，前临景色优美的翠湖公园和省图书馆，1999年开业。酒店拥有320间设备完善的豪华客房及套房，酒店设有西餐厅，中餐厅，健身房，多个小型会议室和一个多功能厅，能够满足旅游度假，出差开会人士的各种需要。</a:t>
            </a:r>
            <a:endParaRPr lang="zh-CN" altLang="en-US" sz="3100"/>
          </a:p>
          <a:p>
            <a:endParaRPr lang="zh-CN" altLang="en-US" sz="3100"/>
          </a:p>
        </p:txBody>
      </p:sp>
      <p:pic>
        <p:nvPicPr>
          <p:cNvPr id="2097172" name="图片 2097171"/>
          <p:cNvPicPr/>
          <p:nvPr/>
        </p:nvPicPr>
        <p:blipFill>
          <a:blip r:embed="rId1"/>
          <a:stretch>
            <a:fillRect/>
          </a:stretch>
        </p:blipFill>
        <p:spPr>
          <a:xfrm>
            <a:off x="1513343" y="1582918"/>
            <a:ext cx="3688772" cy="3692163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文本框 3"/>
          <p:cNvSpPr txBox="1"/>
          <p:nvPr/>
        </p:nvSpPr>
        <p:spPr>
          <a:xfrm>
            <a:off x="5257653" y="5494110"/>
            <a:ext cx="4921987" cy="624839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spc="1200" dirty="0">
                <a:latin typeface="+mj-ea"/>
                <a:ea typeface="+mj-ea"/>
              </a:rPr>
              <a:t>入职培训</a:t>
            </a:r>
            <a:endParaRPr lang="zh-CN" altLang="en-US"/>
          </a:p>
        </p:txBody>
      </p:sp>
      <p:sp>
        <p:nvSpPr>
          <p:cNvPr id="1048592" name="文本框 2"/>
          <p:cNvSpPr txBox="1"/>
          <p:nvPr/>
        </p:nvSpPr>
        <p:spPr>
          <a:xfrm>
            <a:off x="1881483" y="1561941"/>
            <a:ext cx="1135380" cy="1982350"/>
          </a:xfrm>
          <a:prstGeom prst="rect">
            <a:avLst/>
          </a:prstGeom>
          <a:noFill/>
          <a:ln w="25400">
            <a:solidFill>
              <a:srgbClr val="81AA97"/>
            </a:solidFill>
          </a:ln>
        </p:spPr>
        <p:txBody>
          <a:bodyPr vert="eaVert" wrap="square" rtlCol="0">
            <a:spAutoFit/>
          </a:bodyPr>
          <a:p>
            <a:pPr algn="ctr"/>
            <a:r>
              <a:rPr lang="en-US" altLang="en-US" sz="6600" b="0" spc="600" dirty="0"/>
              <a:t>贰</a:t>
            </a:r>
            <a:endParaRPr lang="zh-CN" altLang="en-US" sz="6600" b="0" spc="600" dirty="0"/>
          </a:p>
        </p:txBody>
      </p:sp>
      <p:pic>
        <p:nvPicPr>
          <p:cNvPr id="2097162" name="图片 2097161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3895541" y="1091140"/>
            <a:ext cx="5348461" cy="4069663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文本框 3"/>
          <p:cNvSpPr txBox="1"/>
          <p:nvPr/>
        </p:nvSpPr>
        <p:spPr>
          <a:xfrm>
            <a:off x="1174013" y="848053"/>
            <a:ext cx="4921987" cy="624839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spc="1200" dirty="0">
                <a:latin typeface="+mj-ea"/>
                <a:ea typeface="+mj-ea"/>
              </a:rPr>
              <a:t>入职培训</a:t>
            </a:r>
            <a:endParaRPr lang="zh-CN" altLang="en-US"/>
          </a:p>
        </p:txBody>
      </p:sp>
      <p:pic>
        <p:nvPicPr>
          <p:cNvPr id="1" name="图片 0" descr="mmexport15420040264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8600" y="1466215"/>
            <a:ext cx="3241675" cy="3313430"/>
          </a:xfrm>
          <a:prstGeom prst="rect">
            <a:avLst/>
          </a:prstGeom>
        </p:spPr>
      </p:pic>
      <p:pic>
        <p:nvPicPr>
          <p:cNvPr id="2" name="图片 1" descr="mmexport15420049030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680" y="1473200"/>
            <a:ext cx="2504440" cy="3313430"/>
          </a:xfrm>
          <a:prstGeom prst="rect">
            <a:avLst/>
          </a:prstGeom>
        </p:spPr>
      </p:pic>
      <p:pic>
        <p:nvPicPr>
          <p:cNvPr id="3" name="图片 2" descr="mmexport15420051195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1925" y="1473200"/>
            <a:ext cx="2304415" cy="3313430"/>
          </a:xfrm>
          <a:prstGeom prst="rect">
            <a:avLst/>
          </a:prstGeom>
        </p:spPr>
      </p:pic>
      <p:pic>
        <p:nvPicPr>
          <p:cNvPr id="4" name="图片 3" descr="mmexport15420055244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35" y="1466215"/>
            <a:ext cx="2013585" cy="332041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文本框 3"/>
          <p:cNvSpPr txBox="1"/>
          <p:nvPr/>
        </p:nvSpPr>
        <p:spPr>
          <a:xfrm>
            <a:off x="1174013" y="848053"/>
            <a:ext cx="4921987" cy="624839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spc="1200" dirty="0">
                <a:latin typeface="+mj-ea"/>
                <a:ea typeface="+mj-ea"/>
              </a:rPr>
              <a:t>入职培训</a:t>
            </a:r>
            <a:endParaRPr lang="zh-CN" altLang="en-US"/>
          </a:p>
        </p:txBody>
      </p:sp>
      <p:pic>
        <p:nvPicPr>
          <p:cNvPr id="2097156" name="图片 2097155"/>
          <p:cNvPicPr/>
          <p:nvPr/>
        </p:nvPicPr>
        <p:blipFill>
          <a:blip r:embed="rId1"/>
          <a:srcRect l="-3292" b="-6933"/>
          <a:stretch>
            <a:fillRect/>
          </a:stretch>
        </p:blipFill>
        <p:spPr>
          <a:xfrm>
            <a:off x="575945" y="2465705"/>
            <a:ext cx="4794885" cy="3215640"/>
          </a:xfrm>
          <a:prstGeom prst="rect">
            <a:avLst/>
          </a:prstGeom>
        </p:spPr>
      </p:pic>
      <p:pic>
        <p:nvPicPr>
          <p:cNvPr id="2097157" name="图片 2097156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837555" y="848360"/>
            <a:ext cx="5046980" cy="39001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09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209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2" name="文本框 3"/>
          <p:cNvSpPr txBox="1"/>
          <p:nvPr/>
        </p:nvSpPr>
        <p:spPr>
          <a:xfrm>
            <a:off x="6096000" y="5527098"/>
            <a:ext cx="4921987" cy="624839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spc="1200" dirty="0">
                <a:latin typeface="+mj-ea"/>
                <a:ea typeface="+mj-ea"/>
              </a:rPr>
              <a:t>岗位培训</a:t>
            </a:r>
            <a:endParaRPr lang="zh-CN" altLang="en-US"/>
          </a:p>
        </p:txBody>
      </p:sp>
      <p:sp>
        <p:nvSpPr>
          <p:cNvPr id="1048583" name="文本框 2"/>
          <p:cNvSpPr txBox="1"/>
          <p:nvPr/>
        </p:nvSpPr>
        <p:spPr>
          <a:xfrm>
            <a:off x="1881483" y="1561941"/>
            <a:ext cx="1135380" cy="1982350"/>
          </a:xfrm>
          <a:prstGeom prst="rect">
            <a:avLst/>
          </a:prstGeom>
          <a:noFill/>
          <a:ln w="25400">
            <a:solidFill>
              <a:srgbClr val="81AA97"/>
            </a:solidFill>
          </a:ln>
        </p:spPr>
        <p:txBody>
          <a:bodyPr vert="eaVert" wrap="square" rtlCol="0">
            <a:spAutoFit/>
          </a:bodyPr>
          <a:p>
            <a:pPr algn="ctr"/>
            <a:r>
              <a:rPr lang="en-US" altLang="en-US" sz="6600" b="0" spc="600" dirty="0"/>
              <a:t>叁</a:t>
            </a:r>
            <a:endParaRPr lang="zh-CN" altLang="en-US" sz="6600" b="0" spc="600" dirty="0"/>
          </a:p>
        </p:txBody>
      </p:sp>
      <p:pic>
        <p:nvPicPr>
          <p:cNvPr id="2097155" name="图片 2097154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4455808" y="1121984"/>
            <a:ext cx="5348461" cy="413578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4" name="文本框 3"/>
          <p:cNvSpPr txBox="1"/>
          <p:nvPr/>
        </p:nvSpPr>
        <p:spPr>
          <a:xfrm>
            <a:off x="5667277" y="448231"/>
            <a:ext cx="49219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600" spc="1200" dirty="0">
                <a:latin typeface="+mj-ea"/>
                <a:ea typeface="+mj-ea"/>
              </a:rPr>
              <a:t>前台    </a:t>
            </a:r>
            <a:endParaRPr lang="zh-CN" altLang="en-US" sz="2000" spc="1200" dirty="0">
              <a:latin typeface="+mj-ea"/>
              <a:ea typeface="+mj-ea"/>
            </a:endParaRPr>
          </a:p>
        </p:txBody>
      </p:sp>
      <p:pic>
        <p:nvPicPr>
          <p:cNvPr id="2097173" name="图片 2097172"/>
          <p:cNvPicPr/>
          <p:nvPr/>
        </p:nvPicPr>
        <p:blipFill>
          <a:blip r:embed="rId1"/>
          <a:stretch>
            <a:fillRect/>
          </a:stretch>
        </p:blipFill>
        <p:spPr>
          <a:xfrm>
            <a:off x="651510" y="1395730"/>
            <a:ext cx="4558030" cy="39516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361940" y="1073150"/>
            <a:ext cx="6224905" cy="5354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1、酒店职业道德的讲解说明</a:t>
            </a:r>
            <a:endParaRPr lang="zh-CN" altLang="en-US"/>
          </a:p>
          <a:p>
            <a:r>
              <a:rPr lang="zh-CN" altLang="en-US"/>
              <a:t>2、熟记酒店产品知识</a:t>
            </a:r>
            <a:endParaRPr lang="zh-CN" altLang="en-US"/>
          </a:p>
          <a:p>
            <a:r>
              <a:rPr lang="zh-CN" altLang="en-US"/>
              <a:t>3、了解酒店员工违纪处罚规定</a:t>
            </a:r>
            <a:endParaRPr lang="zh-CN" altLang="en-US"/>
          </a:p>
          <a:p>
            <a:r>
              <a:rPr lang="zh-CN" altLang="en-US"/>
              <a:t>4、了解酒店概况</a:t>
            </a:r>
            <a:endParaRPr lang="zh-CN" altLang="en-US"/>
          </a:p>
          <a:p>
            <a:r>
              <a:rPr lang="zh-CN" altLang="en-US"/>
              <a:t>5、了解酒店各类营业部门及经营业务、营业时间、营业推广</a:t>
            </a:r>
            <a:endParaRPr lang="zh-CN" altLang="en-US"/>
          </a:p>
          <a:p>
            <a:r>
              <a:rPr lang="zh-CN" altLang="en-US"/>
              <a:t>6、了解本部门经营业务</a:t>
            </a:r>
            <a:endParaRPr lang="zh-CN" altLang="en-US"/>
          </a:p>
          <a:p>
            <a:r>
              <a:rPr lang="zh-CN" altLang="en-US"/>
              <a:t>7、熟记酒店各房型门市价</a:t>
            </a:r>
            <a:endParaRPr lang="zh-CN" altLang="en-US"/>
          </a:p>
          <a:p>
            <a:r>
              <a:rPr lang="zh-CN" altLang="en-US"/>
              <a:t>8、了解熟悉前台各类通知、报告、表格及记录本</a:t>
            </a:r>
            <a:endParaRPr lang="zh-CN" altLang="en-US"/>
          </a:p>
          <a:p>
            <a:r>
              <a:rPr lang="zh-CN" altLang="en-US"/>
              <a:t>9、熟记各种业务用语、系统代码、付款方式</a:t>
            </a:r>
            <a:endParaRPr lang="zh-CN" altLang="en-US"/>
          </a:p>
          <a:p>
            <a:r>
              <a:rPr lang="zh-CN" altLang="en-US"/>
              <a:t>9、掌握前台所配用的设施设备及使用须知及方法</a:t>
            </a:r>
            <a:endParaRPr lang="zh-CN" altLang="en-US"/>
          </a:p>
          <a:p>
            <a:r>
              <a:rPr lang="zh-CN" altLang="en-US"/>
              <a:t>10、培训OPERA系统各种操作流程,礼貌服务规范,交接班程序</a:t>
            </a:r>
            <a:endParaRPr lang="zh-CN" altLang="en-US"/>
          </a:p>
          <a:p>
            <a:r>
              <a:rPr lang="zh-CN" altLang="en-US"/>
              <a:t>11、培训VIP接待程序、熟客订房及入住程序</a:t>
            </a:r>
            <a:endParaRPr lang="zh-CN" altLang="en-US"/>
          </a:p>
          <a:p>
            <a:r>
              <a:rPr lang="zh-CN" altLang="en-US"/>
              <a:t>13、了解上机进行电脑模拟操作,包括入住、退房、预定等</a:t>
            </a:r>
            <a:endParaRPr lang="zh-CN" altLang="en-US"/>
          </a:p>
          <a:p>
            <a:r>
              <a:rPr lang="zh-CN" altLang="en-US"/>
              <a:t>14、了解客房升级的情形及标准</a:t>
            </a:r>
            <a:endParaRPr lang="zh-CN" altLang="en-US"/>
          </a:p>
          <a:p>
            <a:r>
              <a:rPr lang="zh-CN" altLang="en-US"/>
              <a:t>15、客房参观及住客生日的处理</a:t>
            </a:r>
            <a:endParaRPr lang="zh-CN" altLang="en-US"/>
          </a:p>
          <a:p>
            <a:r>
              <a:rPr lang="zh-CN" altLang="en-US"/>
              <a:t>19、补单的跟进程序</a:t>
            </a:r>
            <a:endParaRPr lang="zh-CN" altLang="en-US"/>
          </a:p>
          <a:p>
            <a:r>
              <a:rPr lang="zh-CN" altLang="en-US"/>
              <a:t>20、培训接受客人留言,寄存物品服务的程序</a:t>
            </a:r>
            <a:endParaRPr lang="zh-CN" altLang="en-US"/>
          </a:p>
          <a:p>
            <a:r>
              <a:rPr lang="zh-CN" altLang="en-US"/>
              <a:t>21、各类卡结算方法的培训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09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华文中宋"/>
        <a:cs typeface=""/>
      </a:majorFont>
      <a:minorFont>
        <a:latin typeface="Calibri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3398</Words>
  <Application>WPS 演示</Application>
  <PresentationFormat/>
  <Paragraphs>254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0" baseType="lpstr">
      <vt:lpstr>Arial</vt:lpstr>
      <vt:lpstr>宋体</vt:lpstr>
      <vt:lpstr>Wingdings</vt:lpstr>
      <vt:lpstr>AndroidClock-Large</vt:lpstr>
      <vt:lpstr>汉仪旗黑-30S</vt:lpstr>
      <vt:lpstr>+中文标题</vt:lpstr>
      <vt:lpstr>Calibri</vt:lpstr>
      <vt:lpstr>黑体</vt:lpstr>
      <vt:lpstr>Segoe Print</vt:lpstr>
      <vt:lpstr>微软雅黑</vt:lpstr>
      <vt:lpstr>Arial Unicode MS</vt:lpstr>
      <vt:lpstr>华文中宋</vt:lpstr>
      <vt:lpstr>华文细黑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3392589498@qq.com</dc:creator>
  <cp:lastModifiedBy>asus</cp:lastModifiedBy>
  <cp:revision>15</cp:revision>
  <dcterms:created xsi:type="dcterms:W3CDTF">2018-11-12T14:59:00Z</dcterms:created>
  <dcterms:modified xsi:type="dcterms:W3CDTF">2018-11-15T13:54:55Z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2052-11.1.0.7932</vt:lpwstr>
  </property>
</Properties>
</file>