
<file path=[Content_Types].xml><?xml version="1.0" encoding="utf-8"?>
<Types xmlns="http://schemas.openxmlformats.org/package/2006/content-types">
  <Default Extension="png" ContentType="image/png"/>
  <Default Extension="tiff" ContentType="image/tif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3"/>
    <p:sldId id="277" r:id="rId4"/>
    <p:sldId id="258" r:id="rId5"/>
    <p:sldId id="278" r:id="rId6"/>
    <p:sldId id="281" r:id="rId7"/>
    <p:sldId id="282" r:id="rId8"/>
    <p:sldId id="279" r:id="rId9"/>
    <p:sldId id="280" r:id="rId10"/>
    <p:sldId id="276" r:id="rId11"/>
    <p:sldId id="295" r:id="rId12"/>
    <p:sldId id="284" r:id="rId13"/>
    <p:sldId id="298" r:id="rId14"/>
    <p:sldId id="263" r:id="rId15"/>
    <p:sldId id="297" r:id="rId16"/>
    <p:sldId id="296" r:id="rId17"/>
    <p:sldId id="286" r:id="rId18"/>
    <p:sldId id="285" r:id="rId19"/>
    <p:sldId id="287" r:id="rId20"/>
    <p:sldId id="293" r:id="rId21"/>
    <p:sldId id="288" r:id="rId22"/>
    <p:sldId id="291" r:id="rId23"/>
    <p:sldId id="292" r:id="rId24"/>
    <p:sldId id="289" r:id="rId25"/>
    <p:sldId id="290" r:id="rId26"/>
    <p:sldId id="294" r:id="rId27"/>
  </p:sldIdLst>
  <p:sldSz cx="12192000" cy="6858000" type="screen4x3"/>
  <p:notesSz cx="6858000" cy="9144000"/>
  <p:embeddedFontLst>
    <p:embeddedFont>
      <p:font typeface="方正兰亭超细黑简体" charset="-122"/>
      <p:regular r:id="rId31"/>
    </p:embeddedFont>
    <p:embeddedFont>
      <p:font typeface="FZQingKeBenYueSongS-R-GB" charset="-122"/>
      <p:regular r:id="rId32"/>
    </p:embeddedFont>
    <p:embeddedFont>
      <p:font typeface="Microsoft YaHei Light" charset="-122"/>
      <p:regular r:id="rId33"/>
    </p:embeddedFont>
    <p:embeddedFont>
      <p:font typeface="DengXian" charset="-122"/>
      <p:regular r:id="rId34"/>
      <p:bold r:id="rId35"/>
    </p:embeddedFont>
    <p:embeddedFont>
      <p:font typeface="楷体" pitchFamily="49" charset="-122"/>
      <p:regular r:id="rId36"/>
    </p:embeddedFont>
    <p:embeddedFont>
      <p:font typeface="DengXian Light" charset="-122"/>
      <p:regular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665"/>
    <a:srgbClr val="F394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0"/>
  </p:normalViewPr>
  <p:slideViewPr>
    <p:cSldViewPr snapToGrid="0" snapToObjects="1" showGuides="1">
      <p:cViewPr varScale="1">
        <p:scale>
          <a:sx n="107" d="100"/>
          <a:sy n="107" d="100"/>
        </p:scale>
        <p:origin x="-67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224287"/>
          </a:xfrm>
          <a:prstGeom prst="rect">
            <a:avLst/>
          </a:prstGeom>
          <a:solidFill>
            <a:srgbClr val="F0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a:off x="0" y="6642340"/>
            <a:ext cx="12192000" cy="215660"/>
          </a:xfrm>
          <a:prstGeom prst="rect">
            <a:avLst/>
          </a:prstGeom>
          <a:solidFill>
            <a:srgbClr val="F0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p:cNvPicPr>
            <a:picLocks noChangeAspect="1"/>
          </p:cNvPicPr>
          <p:nvPr userDrawn="1"/>
        </p:nvPicPr>
        <p:blipFill rotWithShape="1">
          <a:blip r:embed="rId2"/>
          <a:srcRect/>
          <a:stretch>
            <a:fillRect/>
          </a:stretch>
        </p:blipFill>
        <p:spPr>
          <a:xfrm rot="10800000" flipH="1">
            <a:off x="-573303" y="5477418"/>
            <a:ext cx="6858000" cy="1380581"/>
          </a:xfrm>
          <a:prstGeom prst="rect">
            <a:avLst/>
          </a:prstGeom>
        </p:spPr>
      </p:pic>
      <p:pic>
        <p:nvPicPr>
          <p:cNvPr id="10" name="图片 9"/>
          <p:cNvPicPr>
            <a:picLocks noChangeAspect="1"/>
          </p:cNvPicPr>
          <p:nvPr userDrawn="1"/>
        </p:nvPicPr>
        <p:blipFill rotWithShape="1">
          <a:blip r:embed="rId2"/>
          <a:srcRect/>
          <a:stretch>
            <a:fillRect/>
          </a:stretch>
        </p:blipFill>
        <p:spPr>
          <a:xfrm rot="10800000" flipH="1">
            <a:off x="6096000" y="5477418"/>
            <a:ext cx="6858000" cy="1380581"/>
          </a:xfrm>
          <a:prstGeom prst="rect">
            <a:avLst/>
          </a:prstGeom>
        </p:spPr>
      </p:pic>
      <p:sp>
        <p:nvSpPr>
          <p:cNvPr id="11" name="文本框 10"/>
          <p:cNvSpPr txBox="1"/>
          <p:nvPr userDrawn="1"/>
        </p:nvSpPr>
        <p:spPr>
          <a:xfrm>
            <a:off x="4569124" y="310550"/>
            <a:ext cx="3053751" cy="523220"/>
          </a:xfrm>
          <a:prstGeom prst="rect">
            <a:avLst/>
          </a:prstGeom>
          <a:noFill/>
        </p:spPr>
        <p:txBody>
          <a:bodyPr wrap="square" rtlCol="0">
            <a:spAutoFit/>
          </a:bodyPr>
          <a:lstStyle/>
          <a:p>
            <a:pPr algn="dist"/>
            <a:r>
              <a:rPr kumimoji="1" lang="zh-CN" altLang="en-US" sz="2800" dirty="0">
                <a:solidFill>
                  <a:srgbClr val="F08665"/>
                </a:solidFill>
                <a:latin typeface="FZQingKeBenYueSongS-R-GB" charset="-122"/>
                <a:ea typeface="FZQingKeBenYueSongS-R-GB" charset="-122"/>
                <a:cs typeface="FZQingKeBenYueSongS-R-GB" charset="-122"/>
              </a:rPr>
              <a:t>单击输入您的标题</a:t>
            </a:r>
            <a:endParaRPr kumimoji="1" lang="zh-CN" altLang="en-US" sz="2800" dirty="0">
              <a:solidFill>
                <a:srgbClr val="F08665"/>
              </a:solidFill>
              <a:latin typeface="FZQingKeBenYueSongS-R-GB" charset="-122"/>
              <a:ea typeface="FZQingKeBenYueSongS-R-GB" charset="-122"/>
              <a:cs typeface="FZQingKeBenYueSongS-R-GB"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EA650433-AFF7-8245-8BEF-714E30E20711}"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9362625-7334-B642-9207-E2DE0245E414}"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50433-AFF7-8245-8BEF-714E30E20711}"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62625-7334-B642-9207-E2DE0245E41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tiff"/><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tiff"/><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tiff"/><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tiff"/><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8" name="文本框 7"/>
          <p:cNvSpPr txBox="1"/>
          <p:nvPr/>
        </p:nvSpPr>
        <p:spPr>
          <a:xfrm>
            <a:off x="1582057" y="2248211"/>
            <a:ext cx="9056914" cy="1200329"/>
          </a:xfrm>
          <a:prstGeom prst="rect">
            <a:avLst/>
          </a:prstGeom>
          <a:noFill/>
        </p:spPr>
        <p:txBody>
          <a:bodyPr wrap="square" rtlCol="0">
            <a:spAutoFit/>
          </a:bodyPr>
          <a:lstStyle/>
          <a:p>
            <a:pPr algn="ctr"/>
            <a:r>
              <a:rPr kumimoji="1" lang="zh-CN" altLang="en-US" sz="7200" b="1" spc="300" dirty="0" smtClean="0">
                <a:latin typeface="方正兰亭超细黑简体" pitchFamily="2" charset="-122"/>
                <a:ea typeface="方正兰亭超细黑简体" pitchFamily="2" charset="-122"/>
                <a:cs typeface="FZQingKeBenYueSongS-R-GB" charset="-122"/>
              </a:rPr>
              <a:t>丽江铂尔曼度假酒店</a:t>
            </a:r>
            <a:endParaRPr kumimoji="1" lang="zh-CN" altLang="en-US" sz="7200" b="1" spc="300" dirty="0">
              <a:latin typeface="方正兰亭超细黑简体" pitchFamily="2" charset="-122"/>
              <a:ea typeface="方正兰亭超细黑简体" pitchFamily="2" charset="-122"/>
              <a:cs typeface="FZQingKeBenYueSongS-R-GB" charset="-122"/>
            </a:endParaRPr>
          </a:p>
        </p:txBody>
      </p:sp>
      <p:grpSp>
        <p:nvGrpSpPr>
          <p:cNvPr id="29" name="组 28"/>
          <p:cNvGrpSpPr/>
          <p:nvPr/>
        </p:nvGrpSpPr>
        <p:grpSpPr>
          <a:xfrm>
            <a:off x="4585055" y="3988352"/>
            <a:ext cx="2879107" cy="388066"/>
            <a:chOff x="4305551" y="3329621"/>
            <a:chExt cx="2879107" cy="388066"/>
          </a:xfrm>
        </p:grpSpPr>
        <p:sp>
          <p:nvSpPr>
            <p:cNvPr id="11" name="文本框 10"/>
            <p:cNvSpPr txBox="1"/>
            <p:nvPr/>
          </p:nvSpPr>
          <p:spPr>
            <a:xfrm>
              <a:off x="4305551" y="3347133"/>
              <a:ext cx="184731" cy="338554"/>
            </a:xfrm>
            <a:prstGeom prst="rect">
              <a:avLst/>
            </a:prstGeom>
            <a:noFill/>
          </p:spPr>
          <p:txBody>
            <a:bodyPr wrap="none" rtlCol="0">
              <a:spAutoFit/>
            </a:bodyPr>
            <a:lstStyle/>
            <a:p>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14" name="椭圆 13"/>
            <p:cNvSpPr/>
            <p:nvPr/>
          </p:nvSpPr>
          <p:spPr>
            <a:xfrm>
              <a:off x="4852230" y="3329623"/>
              <a:ext cx="388063" cy="388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n>
                  <a:solidFill>
                    <a:schemeClr val="tx1"/>
                  </a:solidFill>
                </a:ln>
              </a:endParaRPr>
            </a:p>
          </p:txBody>
        </p:sp>
        <p:sp>
          <p:nvSpPr>
            <p:cNvPr id="15" name="文本框 14"/>
            <p:cNvSpPr txBox="1"/>
            <p:nvPr/>
          </p:nvSpPr>
          <p:spPr>
            <a:xfrm>
              <a:off x="4856008" y="3364385"/>
              <a:ext cx="389850" cy="338554"/>
            </a:xfrm>
            <a:prstGeom prst="rect">
              <a:avLst/>
            </a:prstGeom>
            <a:noFill/>
          </p:spPr>
          <p:txBody>
            <a:bodyPr wrap="none" rtlCol="0">
              <a:spAutoFit/>
            </a:bodyPr>
            <a:lstStyle/>
            <a:p>
              <a:r>
                <a:rPr kumimoji="1" lang="zh-CN" altLang="en-US" sz="1600" dirty="0" smtClean="0">
                  <a:ln>
                    <a:solidFill>
                      <a:schemeClr val="tx1"/>
                    </a:solidFill>
                  </a:ln>
                  <a:solidFill>
                    <a:schemeClr val="tx1">
                      <a:lumMod val="65000"/>
                      <a:lumOff val="35000"/>
                    </a:schemeClr>
                  </a:solidFill>
                  <a:latin typeface="Microsoft YaHei Light" charset="-122"/>
                  <a:ea typeface="Microsoft YaHei Light" charset="-122"/>
                  <a:cs typeface="Microsoft YaHei Light" charset="-122"/>
                </a:rPr>
                <a:t>实</a:t>
              </a:r>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17" name="椭圆 16"/>
            <p:cNvSpPr/>
            <p:nvPr/>
          </p:nvSpPr>
          <p:spPr>
            <a:xfrm>
              <a:off x="5388210" y="3329623"/>
              <a:ext cx="388063" cy="388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n>
                  <a:solidFill>
                    <a:schemeClr val="tx1"/>
                  </a:solidFill>
                </a:ln>
              </a:endParaRPr>
            </a:p>
          </p:txBody>
        </p:sp>
        <p:sp>
          <p:nvSpPr>
            <p:cNvPr id="18" name="文本框 17"/>
            <p:cNvSpPr txBox="1"/>
            <p:nvPr/>
          </p:nvSpPr>
          <p:spPr>
            <a:xfrm>
              <a:off x="5391988" y="3364385"/>
              <a:ext cx="389850" cy="338554"/>
            </a:xfrm>
            <a:prstGeom prst="rect">
              <a:avLst/>
            </a:prstGeom>
            <a:noFill/>
          </p:spPr>
          <p:txBody>
            <a:bodyPr wrap="none" rtlCol="0">
              <a:spAutoFit/>
            </a:bodyPr>
            <a:lstStyle/>
            <a:p>
              <a:r>
                <a:rPr kumimoji="1" lang="zh-CN" altLang="en-US" sz="1600" dirty="0" smtClean="0">
                  <a:ln>
                    <a:solidFill>
                      <a:schemeClr val="tx1"/>
                    </a:solidFill>
                  </a:ln>
                  <a:solidFill>
                    <a:schemeClr val="tx1">
                      <a:lumMod val="65000"/>
                      <a:lumOff val="35000"/>
                    </a:schemeClr>
                  </a:solidFill>
                  <a:latin typeface="Microsoft YaHei Light" charset="-122"/>
                  <a:ea typeface="Microsoft YaHei Light" charset="-122"/>
                  <a:cs typeface="Microsoft YaHei Light" charset="-122"/>
                </a:rPr>
                <a:t>习</a:t>
              </a:r>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20" name="椭圆 19"/>
            <p:cNvSpPr/>
            <p:nvPr/>
          </p:nvSpPr>
          <p:spPr>
            <a:xfrm>
              <a:off x="5924189" y="3329622"/>
              <a:ext cx="388063" cy="388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n>
                  <a:solidFill>
                    <a:schemeClr val="tx1"/>
                  </a:solidFill>
                </a:ln>
              </a:endParaRPr>
            </a:p>
          </p:txBody>
        </p:sp>
        <p:sp>
          <p:nvSpPr>
            <p:cNvPr id="21" name="文本框 20"/>
            <p:cNvSpPr txBox="1"/>
            <p:nvPr/>
          </p:nvSpPr>
          <p:spPr>
            <a:xfrm>
              <a:off x="5927967" y="3364384"/>
              <a:ext cx="389850" cy="338554"/>
            </a:xfrm>
            <a:prstGeom prst="rect">
              <a:avLst/>
            </a:prstGeom>
            <a:noFill/>
          </p:spPr>
          <p:txBody>
            <a:bodyPr wrap="none" rtlCol="0">
              <a:spAutoFit/>
            </a:bodyPr>
            <a:lstStyle/>
            <a:p>
              <a:r>
                <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rPr>
                <a:t>汇</a:t>
              </a:r>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23" name="椭圆 22"/>
            <p:cNvSpPr/>
            <p:nvPr/>
          </p:nvSpPr>
          <p:spPr>
            <a:xfrm>
              <a:off x="6460169" y="3329621"/>
              <a:ext cx="388063" cy="388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n>
                  <a:solidFill>
                    <a:schemeClr val="tx1"/>
                  </a:solidFill>
                </a:ln>
              </a:endParaRPr>
            </a:p>
          </p:txBody>
        </p:sp>
        <p:sp>
          <p:nvSpPr>
            <p:cNvPr id="24" name="文本框 23"/>
            <p:cNvSpPr txBox="1"/>
            <p:nvPr/>
          </p:nvSpPr>
          <p:spPr>
            <a:xfrm>
              <a:off x="6463947" y="3364383"/>
              <a:ext cx="389850" cy="338554"/>
            </a:xfrm>
            <a:prstGeom prst="rect">
              <a:avLst/>
            </a:prstGeom>
            <a:noFill/>
          </p:spPr>
          <p:txBody>
            <a:bodyPr wrap="none" rtlCol="0">
              <a:spAutoFit/>
            </a:bodyPr>
            <a:lstStyle/>
            <a:p>
              <a:r>
                <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rPr>
                <a:t>报</a:t>
              </a:r>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27" name="文本框 26"/>
            <p:cNvSpPr txBox="1"/>
            <p:nvPr/>
          </p:nvSpPr>
          <p:spPr>
            <a:xfrm>
              <a:off x="6999927" y="3364382"/>
              <a:ext cx="184731" cy="338554"/>
            </a:xfrm>
            <a:prstGeom prst="rect">
              <a:avLst/>
            </a:prstGeom>
            <a:noFill/>
          </p:spPr>
          <p:txBody>
            <a:bodyPr wrap="none" rtlCol="0">
              <a:spAutoFit/>
            </a:bodyPr>
            <a:lstStyle/>
            <a:p>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grpSp>
      <p:cxnSp>
        <p:nvCxnSpPr>
          <p:cNvPr id="31" name="直线连接符 30"/>
          <p:cNvCxnSpPr/>
          <p:nvPr/>
        </p:nvCxnSpPr>
        <p:spPr>
          <a:xfrm flipH="1">
            <a:off x="1683657" y="4142470"/>
            <a:ext cx="3086129" cy="0"/>
          </a:xfrm>
          <a:prstGeom prst="line">
            <a:avLst/>
          </a:prstGeom>
        </p:spPr>
        <p:style>
          <a:lnRef idx="1">
            <a:schemeClr val="dk1"/>
          </a:lnRef>
          <a:fillRef idx="0">
            <a:schemeClr val="dk1"/>
          </a:fillRef>
          <a:effectRef idx="0">
            <a:schemeClr val="dk1"/>
          </a:effectRef>
          <a:fontRef idx="minor">
            <a:schemeClr val="tx1"/>
          </a:fontRef>
        </p:style>
      </p:cxnSp>
      <p:cxnSp>
        <p:nvCxnSpPr>
          <p:cNvPr id="32" name="直线连接符 31"/>
          <p:cNvCxnSpPr/>
          <p:nvPr/>
        </p:nvCxnSpPr>
        <p:spPr>
          <a:xfrm flipH="1">
            <a:off x="7578137" y="4123207"/>
            <a:ext cx="2727006" cy="4748"/>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212" y="4344418"/>
            <a:ext cx="1966524" cy="188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03967" y="406400"/>
            <a:ext cx="4862286" cy="5950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3873562" y="21683"/>
            <a:ext cx="4383314" cy="769441"/>
          </a:xfrm>
          <a:prstGeom prst="rect">
            <a:avLst/>
          </a:prstGeom>
          <a:noFill/>
        </p:spPr>
        <p:txBody>
          <a:bodyPr wrap="square" rtlCol="0">
            <a:spAutoFit/>
          </a:bodyPr>
          <a:lstStyle/>
          <a:p>
            <a:pPr algn="ctr"/>
            <a:r>
              <a:rPr lang="zh-CN" altLang="en-US" b="1" dirty="0" smtClean="0"/>
              <a:t>      </a:t>
            </a:r>
            <a:r>
              <a:rPr lang="zh-CN" altLang="en-US" sz="4400" b="1" dirty="0" smtClean="0">
                <a:latin typeface="方正兰亭超细黑简体" pitchFamily="2" charset="-122"/>
                <a:ea typeface="方正兰亭超细黑简体" pitchFamily="2" charset="-122"/>
              </a:rPr>
              <a:t>前厅部</a:t>
            </a:r>
            <a:endParaRPr lang="en-US" altLang="zh-CN" sz="4400" b="1" dirty="0" smtClean="0">
              <a:latin typeface="方正兰亭超细黑简体" pitchFamily="2" charset="-122"/>
              <a:ea typeface="方正兰亭超细黑简体" pitchFamily="2" charset="-122"/>
            </a:endParaRPr>
          </a:p>
        </p:txBody>
      </p:sp>
      <p:sp>
        <p:nvSpPr>
          <p:cNvPr id="4" name="TextBox 3"/>
          <p:cNvSpPr txBox="1"/>
          <p:nvPr/>
        </p:nvSpPr>
        <p:spPr>
          <a:xfrm>
            <a:off x="808112" y="1001486"/>
            <a:ext cx="9489985" cy="1015663"/>
          </a:xfrm>
          <a:prstGeom prst="rect">
            <a:avLst/>
          </a:prstGeom>
          <a:noFill/>
        </p:spPr>
        <p:txBody>
          <a:bodyPr wrap="square" rtlCol="0">
            <a:spAutoFit/>
          </a:bodyPr>
          <a:lstStyle/>
          <a:p>
            <a:r>
              <a:rPr lang="zh-CN" altLang="en-US" sz="2000" b="1" dirty="0" smtClean="0">
                <a:latin typeface="方正兰亭超细黑简体" pitchFamily="2" charset="-122"/>
                <a:ea typeface="方正兰亭超细黑简体" pitchFamily="2" charset="-122"/>
              </a:rPr>
              <a:t>基本概况：</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10</a:t>
            </a:r>
            <a:r>
              <a:rPr lang="zh-CN" altLang="en-US" sz="2000" b="1" dirty="0" smtClean="0">
                <a:latin typeface="方正兰亭超细黑简体" pitchFamily="2" charset="-122"/>
                <a:ea typeface="方正兰亭超细黑简体" pitchFamily="2" charset="-122"/>
              </a:rPr>
              <a:t>名同学中，有</a:t>
            </a:r>
            <a:r>
              <a:rPr lang="en-US" altLang="zh-CN" sz="2000" b="1" dirty="0" smtClean="0">
                <a:latin typeface="方正兰亭超细黑简体" pitchFamily="2" charset="-122"/>
                <a:ea typeface="方正兰亭超细黑简体" pitchFamily="2" charset="-122"/>
              </a:rPr>
              <a:t>3</a:t>
            </a:r>
            <a:r>
              <a:rPr lang="zh-CN" altLang="en-US" sz="2000" b="1" dirty="0" smtClean="0">
                <a:latin typeface="方正兰亭超细黑简体" pitchFamily="2" charset="-122"/>
                <a:ea typeface="方正兰亭超细黑简体" pitchFamily="2" charset="-122"/>
              </a:rPr>
              <a:t>名同学被分配到了酒店的前厅部，其中</a:t>
            </a:r>
            <a:r>
              <a:rPr lang="en-US" altLang="zh-CN" sz="2000" b="1" dirty="0" smtClean="0">
                <a:latin typeface="方正兰亭超细黑简体" pitchFamily="2" charset="-122"/>
                <a:ea typeface="方正兰亭超细黑简体" pitchFamily="2" charset="-122"/>
              </a:rPr>
              <a:t>2</a:t>
            </a:r>
            <a:r>
              <a:rPr lang="zh-CN" altLang="en-US" sz="2000" b="1" dirty="0" smtClean="0">
                <a:latin typeface="方正兰亭超细黑简体" pitchFamily="2" charset="-122"/>
                <a:ea typeface="方正兰亭超细黑简体" pitchFamily="2" charset="-122"/>
              </a:rPr>
              <a:t>名同学在前台，其中</a:t>
            </a:r>
            <a:r>
              <a:rPr lang="en-US" altLang="zh-CN" sz="2000" b="1" dirty="0" smtClean="0">
                <a:latin typeface="方正兰亭超细黑简体" pitchFamily="2" charset="-122"/>
                <a:ea typeface="方正兰亭超细黑简体" pitchFamily="2" charset="-122"/>
              </a:rPr>
              <a:t>1</a:t>
            </a:r>
            <a:r>
              <a:rPr lang="zh-CN" altLang="en-US" sz="2000" b="1" dirty="0" smtClean="0">
                <a:latin typeface="方正兰亭超细黑简体" pitchFamily="2" charset="-122"/>
                <a:ea typeface="方正兰亭超细黑简体" pitchFamily="2" charset="-122"/>
              </a:rPr>
              <a:t>名同学在礼宾部。后期都为所在部门发挥着不可或缺的作用。</a:t>
            </a:r>
            <a:endParaRPr lang="zh-CN" altLang="en-US" sz="2000" b="1" dirty="0">
              <a:latin typeface="方正兰亭超细黑简体" pitchFamily="2" charset="-122"/>
              <a:ea typeface="方正兰亭超细黑简体" pitchFamily="2" charset="-122"/>
            </a:endParaRPr>
          </a:p>
        </p:txBody>
      </p:sp>
      <p:cxnSp>
        <p:nvCxnSpPr>
          <p:cNvPr id="6" name="直线连接符 28"/>
          <p:cNvCxnSpPr/>
          <p:nvPr/>
        </p:nvCxnSpPr>
        <p:spPr>
          <a:xfrm flipV="1">
            <a:off x="2352142" y="406398"/>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7" name="直线连接符 28"/>
          <p:cNvCxnSpPr/>
          <p:nvPr/>
        </p:nvCxnSpPr>
        <p:spPr>
          <a:xfrm flipV="1">
            <a:off x="7332964" y="406402"/>
            <a:ext cx="2660500" cy="2"/>
          </a:xfrm>
          <a:prstGeom prst="line">
            <a:avLst/>
          </a:prstGeom>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6374985" y="2876365"/>
            <a:ext cx="5281396" cy="1938992"/>
          </a:xfrm>
          <a:prstGeom prst="rect">
            <a:avLst/>
          </a:prstGeom>
          <a:noFill/>
        </p:spPr>
        <p:txBody>
          <a:bodyPr wrap="square" rtlCol="0">
            <a:spAutoFit/>
          </a:bodyPr>
          <a:lstStyle/>
          <a:p>
            <a:r>
              <a:rPr lang="zh-CN" altLang="en-US" sz="2000" b="1" dirty="0" smtClean="0">
                <a:latin typeface="方正兰亭超细黑简体" pitchFamily="2" charset="-122"/>
                <a:ea typeface="方正兰亭超细黑简体" pitchFamily="2" charset="-122"/>
              </a:rPr>
              <a:t>工作内容：</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1</a:t>
            </a:r>
            <a:r>
              <a:rPr lang="zh-CN" altLang="en-US" sz="2000" b="1" dirty="0" smtClean="0">
                <a:latin typeface="方正兰亭超细黑简体" pitchFamily="2" charset="-122"/>
                <a:ea typeface="方正兰亭超细黑简体" pitchFamily="2" charset="-122"/>
              </a:rPr>
              <a:t>、转接前台电话</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2</a:t>
            </a:r>
            <a:r>
              <a:rPr lang="zh-CN" altLang="en-US" sz="2000" b="1" dirty="0" smtClean="0">
                <a:latin typeface="方正兰亭超细黑简体" pitchFamily="2" charset="-122"/>
                <a:ea typeface="方正兰亭超细黑简体" pitchFamily="2" charset="-122"/>
              </a:rPr>
              <a:t>、前台接待、登记</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3</a:t>
            </a:r>
            <a:r>
              <a:rPr lang="zh-CN" altLang="en-US" sz="2000" b="1" dirty="0" smtClean="0">
                <a:latin typeface="方正兰亭超细黑简体" pitchFamily="2" charset="-122"/>
                <a:ea typeface="方正兰亭超细黑简体" pitchFamily="2" charset="-122"/>
              </a:rPr>
              <a:t>、核对房态信息、安排房间</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4</a:t>
            </a:r>
            <a:r>
              <a:rPr lang="zh-CN" altLang="en-US" sz="2000" b="1" dirty="0" smtClean="0">
                <a:latin typeface="方正兰亭超细黑简体" pitchFamily="2" charset="-122"/>
                <a:ea typeface="方正兰亭超细黑简体" pitchFamily="2" charset="-122"/>
              </a:rPr>
              <a:t>、打印各类报表以及信息统计</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5</a:t>
            </a:r>
            <a:r>
              <a:rPr lang="zh-CN" altLang="en-US" sz="2000" b="1" dirty="0" smtClean="0">
                <a:latin typeface="方正兰亭超细黑简体" pitchFamily="2" charset="-122"/>
                <a:ea typeface="方正兰亭超细黑简体" pitchFamily="2" charset="-122"/>
              </a:rPr>
              <a:t>、搬运行李、驻守大堂（礼宾部）</a:t>
            </a:r>
            <a:endParaRPr lang="zh-CN" altLang="en-US" sz="2000" b="1" dirty="0">
              <a:latin typeface="方正兰亭超细黑简体" pitchFamily="2" charset="-122"/>
              <a:ea typeface="方正兰亭超细黑简体" pitchFamily="2" charset="-122"/>
            </a:endParaRPr>
          </a:p>
        </p:txBody>
      </p:sp>
      <p:pic>
        <p:nvPicPr>
          <p:cNvPr id="9" name="图片 8" descr="微信图片_20181113214044.jpg"/>
          <p:cNvPicPr>
            <a:picLocks noChangeAspect="1"/>
          </p:cNvPicPr>
          <p:nvPr/>
        </p:nvPicPr>
        <p:blipFill>
          <a:blip r:embed="rId1"/>
          <a:srcRect b="6693"/>
          <a:stretch>
            <a:fillRect/>
          </a:stretch>
        </p:blipFill>
        <p:spPr>
          <a:xfrm>
            <a:off x="1044324" y="2361460"/>
            <a:ext cx="5020895" cy="351363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598633" y="390617"/>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5051395" y="139060"/>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前厅部</a:t>
            </a:r>
            <a:endParaRPr lang="zh-CN" altLang="en-US" sz="4400" b="1" dirty="0">
              <a:latin typeface="方正兰亭超细黑简体" pitchFamily="2" charset="-122"/>
              <a:ea typeface="方正兰亭超细黑简体" pitchFamily="2" charset="-122"/>
            </a:endParaRPr>
          </a:p>
        </p:txBody>
      </p:sp>
      <p:sp>
        <p:nvSpPr>
          <p:cNvPr id="15" name="TextBox 14"/>
          <p:cNvSpPr txBox="1"/>
          <p:nvPr/>
        </p:nvSpPr>
        <p:spPr>
          <a:xfrm>
            <a:off x="6090080" y="1171852"/>
            <a:ext cx="4767310" cy="4524315"/>
          </a:xfrm>
          <a:prstGeom prst="rect">
            <a:avLst/>
          </a:prstGeom>
          <a:noFill/>
        </p:spPr>
        <p:txBody>
          <a:bodyPr wrap="square" rtlCol="0">
            <a:spAutoFit/>
          </a:bodyPr>
          <a:lstStyle/>
          <a:p>
            <a:r>
              <a:rPr lang="zh-CN" altLang="en-US" b="1" dirty="0" smtClean="0">
                <a:latin typeface="宋体" charset="-122"/>
                <a:ea typeface="宋体" charset="-122"/>
              </a:rPr>
              <a:t>完成情况：</a:t>
            </a:r>
            <a:endParaRPr lang="en-US" altLang="zh-CN" b="1" dirty="0" smtClean="0">
              <a:latin typeface="宋体" charset="-122"/>
              <a:ea typeface="宋体" charset="-122"/>
            </a:endParaRPr>
          </a:p>
          <a:p>
            <a:r>
              <a:rPr lang="en-US" altLang="zh-CN" b="1" dirty="0" smtClean="0">
                <a:latin typeface="宋体" charset="-122"/>
                <a:ea typeface="宋体" charset="-122"/>
              </a:rPr>
              <a:t>    </a:t>
            </a:r>
            <a:r>
              <a:rPr lang="zh-CN" altLang="zh-CN" b="1" dirty="0" smtClean="0">
                <a:latin typeface="宋体" charset="-122"/>
                <a:ea typeface="宋体" charset="-122"/>
              </a:rPr>
              <a:t>作为酒店一线部门的实习员工，</a:t>
            </a:r>
            <a:r>
              <a:rPr lang="zh-CN" altLang="en-US" b="1" dirty="0" smtClean="0">
                <a:latin typeface="宋体" charset="-122"/>
                <a:ea typeface="宋体" charset="-122"/>
              </a:rPr>
              <a:t>前厅与客人打交道较多，不管是遇到形形色色的客人还是工作中大大小小的琐事，我们三位同学</a:t>
            </a:r>
            <a:r>
              <a:rPr lang="zh-CN" altLang="zh-CN" b="1" dirty="0" smtClean="0">
                <a:latin typeface="宋体" charset="-122"/>
                <a:ea typeface="宋体" charset="-122"/>
              </a:rPr>
              <a:t>首先能按时，按质，按量完成相关的任务</a:t>
            </a:r>
            <a:r>
              <a:rPr lang="zh-CN" altLang="en-US" b="1" dirty="0" smtClean="0">
                <a:latin typeface="宋体" charset="-122"/>
                <a:ea typeface="宋体" charset="-122"/>
              </a:rPr>
              <a:t>。从开始最简单的帮助客人拿行李到后来复杂的利用</a:t>
            </a:r>
            <a:r>
              <a:rPr lang="en-US" altLang="zh-CN" b="1" dirty="0" smtClean="0">
                <a:latin typeface="宋体" charset="-122"/>
                <a:ea typeface="宋体" charset="-122"/>
              </a:rPr>
              <a:t>OPERA</a:t>
            </a:r>
            <a:r>
              <a:rPr lang="zh-CN" altLang="en-US" b="1" dirty="0" smtClean="0">
                <a:latin typeface="宋体" charset="-122"/>
                <a:ea typeface="宋体" charset="-122"/>
              </a:rPr>
              <a:t>系统为客人办理入住和退房手续都用心去对待。在实习过程中</a:t>
            </a:r>
            <a:r>
              <a:rPr lang="zh-CN" altLang="zh-CN" b="1" dirty="0" smtClean="0">
                <a:latin typeface="宋体" charset="-122"/>
                <a:ea typeface="宋体" charset="-122"/>
              </a:rPr>
              <a:t>，</a:t>
            </a:r>
            <a:r>
              <a:rPr lang="zh-CN" altLang="en-US" b="1" dirty="0" smtClean="0">
                <a:latin typeface="宋体" charset="-122"/>
                <a:ea typeface="宋体" charset="-122"/>
              </a:rPr>
              <a:t>也是他们耐心和虚心的学习，</a:t>
            </a:r>
            <a:r>
              <a:rPr lang="zh-CN" altLang="zh-CN" b="1" dirty="0" smtClean="0">
                <a:latin typeface="宋体" charset="-122"/>
                <a:ea typeface="宋体" charset="-122"/>
              </a:rPr>
              <a:t>逐渐进步，以酒店利益名誉为核心，</a:t>
            </a:r>
            <a:r>
              <a:rPr lang="zh-CN" altLang="en-US" b="1" dirty="0" smtClean="0">
                <a:latin typeface="宋体" charset="-122"/>
                <a:ea typeface="宋体" charset="-122"/>
              </a:rPr>
              <a:t>不仅为酒店带来收益，还能发现工作中的</a:t>
            </a:r>
            <a:r>
              <a:rPr lang="zh-CN" altLang="zh-CN" b="1" dirty="0" smtClean="0">
                <a:latin typeface="宋体" charset="-122"/>
                <a:ea typeface="宋体" charset="-122"/>
              </a:rPr>
              <a:t>问题并</a:t>
            </a:r>
            <a:r>
              <a:rPr lang="zh-CN" altLang="en-US" b="1" dirty="0" smtClean="0">
                <a:latin typeface="宋体" charset="-122"/>
                <a:ea typeface="宋体" charset="-122"/>
              </a:rPr>
              <a:t>想办法解决。也是因为它们存在的实力，使酒店在工作人手不足时，能够委以重用，最后得到</a:t>
            </a:r>
            <a:r>
              <a:rPr lang="zh-CN" altLang="zh-CN" b="1" dirty="0" smtClean="0">
                <a:latin typeface="宋体" charset="-122"/>
                <a:ea typeface="宋体" charset="-122"/>
              </a:rPr>
              <a:t>上级领导给予到的表扬与认可</a:t>
            </a:r>
            <a:r>
              <a:rPr lang="zh-CN" altLang="en-US" b="1" dirty="0" smtClean="0">
                <a:latin typeface="宋体" charset="-122"/>
                <a:ea typeface="宋体" charset="-122"/>
              </a:rPr>
              <a:t>。</a:t>
            </a:r>
            <a:r>
              <a:rPr lang="zh-CN" altLang="zh-CN" b="1" dirty="0" smtClean="0">
                <a:latin typeface="宋体" charset="-122"/>
                <a:ea typeface="宋体" charset="-122"/>
              </a:rPr>
              <a:t>在整个实习实训过程中，没有给酒店与学校带来负面和消极的影响，圆满的完成了这次实习任务。</a:t>
            </a:r>
            <a:endParaRPr lang="zh-CN" altLang="zh-CN" b="1" dirty="0" smtClean="0">
              <a:latin typeface="宋体" charset="-122"/>
              <a:ea typeface="宋体" charset="-122"/>
            </a:endParaRPr>
          </a:p>
        </p:txBody>
      </p:sp>
      <p:pic>
        <p:nvPicPr>
          <p:cNvPr id="8"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7336" y="1008524"/>
            <a:ext cx="4600591" cy="482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直线连接符 28"/>
          <p:cNvCxnSpPr/>
          <p:nvPr/>
        </p:nvCxnSpPr>
        <p:spPr>
          <a:xfrm flipV="1">
            <a:off x="1819482" y="523781"/>
            <a:ext cx="2664000" cy="0"/>
          </a:xfrm>
          <a:prstGeom prst="line">
            <a:avLst/>
          </a:prstGeom>
        </p:spPr>
        <p:style>
          <a:lnRef idx="1">
            <a:schemeClr val="dk1"/>
          </a:lnRef>
          <a:fillRef idx="0">
            <a:schemeClr val="dk1"/>
          </a:fillRef>
          <a:effectRef idx="0">
            <a:schemeClr val="dk1"/>
          </a:effectRef>
          <a:fontRef idx="minor">
            <a:schemeClr val="tx1"/>
          </a:fontRef>
        </p:style>
      </p:cxnSp>
      <p:cxnSp>
        <p:nvCxnSpPr>
          <p:cNvPr id="11" name="直线连接符 28"/>
          <p:cNvCxnSpPr/>
          <p:nvPr/>
        </p:nvCxnSpPr>
        <p:spPr>
          <a:xfrm flipV="1">
            <a:off x="7199350" y="523779"/>
            <a:ext cx="2660500" cy="2"/>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598633" y="390617"/>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820574" y="118326"/>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前厅部</a:t>
            </a:r>
            <a:endParaRPr lang="zh-CN" altLang="en-US" sz="4400" b="1" dirty="0">
              <a:latin typeface="方正兰亭超细黑简体" pitchFamily="2" charset="-122"/>
              <a:ea typeface="方正兰亭超细黑简体" pitchFamily="2" charset="-122"/>
            </a:endParaRPr>
          </a:p>
        </p:txBody>
      </p:sp>
      <p:cxnSp>
        <p:nvCxnSpPr>
          <p:cNvPr id="6" name="直线连接符 28"/>
          <p:cNvCxnSpPr/>
          <p:nvPr/>
        </p:nvCxnSpPr>
        <p:spPr>
          <a:xfrm flipV="1">
            <a:off x="1926014" y="390619"/>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7" name="直线连接符 28"/>
          <p:cNvCxnSpPr/>
          <p:nvPr/>
        </p:nvCxnSpPr>
        <p:spPr>
          <a:xfrm flipV="1">
            <a:off x="6774701" y="390617"/>
            <a:ext cx="2660500" cy="2"/>
          </a:xfrm>
          <a:prstGeom prst="line">
            <a:avLst/>
          </a:prstGeom>
        </p:spPr>
        <p:style>
          <a:lnRef idx="1">
            <a:schemeClr val="dk1"/>
          </a:lnRef>
          <a:fillRef idx="0">
            <a:schemeClr val="dk1"/>
          </a:fillRef>
          <a:effectRef idx="0">
            <a:schemeClr val="dk1"/>
          </a:effectRef>
          <a:fontRef idx="minor">
            <a:schemeClr val="tx1"/>
          </a:fontRef>
        </p:style>
      </p:cxnSp>
      <p:pic>
        <p:nvPicPr>
          <p:cNvPr id="9" name="图片 8" descr="微信图片_20181113224353.jpg"/>
          <p:cNvPicPr>
            <a:picLocks noChangeAspect="1"/>
          </p:cNvPicPr>
          <p:nvPr/>
        </p:nvPicPr>
        <p:blipFill>
          <a:blip r:embed="rId1"/>
          <a:srcRect l="19334" t="17056" r="4965" b="9813"/>
          <a:stretch>
            <a:fillRect/>
          </a:stretch>
        </p:blipFill>
        <p:spPr>
          <a:xfrm>
            <a:off x="2762250" y="1064260"/>
            <a:ext cx="6146165" cy="445262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873841" y="100571"/>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餐饮部</a:t>
            </a:r>
            <a:endParaRPr lang="zh-CN" altLang="en-US" sz="4400" b="1" dirty="0">
              <a:latin typeface="方正兰亭超细黑简体" pitchFamily="2" charset="-122"/>
              <a:ea typeface="方正兰亭超细黑简体" pitchFamily="2" charset="-122"/>
            </a:endParaRPr>
          </a:p>
        </p:txBody>
      </p:sp>
      <p:sp>
        <p:nvSpPr>
          <p:cNvPr id="15" name="TextBox 14"/>
          <p:cNvSpPr txBox="1"/>
          <p:nvPr/>
        </p:nvSpPr>
        <p:spPr>
          <a:xfrm>
            <a:off x="381739" y="1253517"/>
            <a:ext cx="11256886" cy="1015663"/>
          </a:xfrm>
          <a:prstGeom prst="rect">
            <a:avLst/>
          </a:prstGeom>
          <a:noFill/>
        </p:spPr>
        <p:txBody>
          <a:bodyPr wrap="square" rtlCol="0">
            <a:spAutoFit/>
          </a:bodyPr>
          <a:lstStyle/>
          <a:p>
            <a:r>
              <a:rPr lang="zh-CN" altLang="en-US" sz="2000" b="1" dirty="0" smtClean="0">
                <a:latin typeface="方正兰亭超细黑简体" pitchFamily="2" charset="-122"/>
                <a:ea typeface="方正兰亭超细黑简体" pitchFamily="2" charset="-122"/>
              </a:rPr>
              <a:t>基本概况：</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a:t>
            </a:r>
            <a:r>
              <a:rPr lang="zh-CN" altLang="en-US" sz="2000" b="1" dirty="0" smtClean="0">
                <a:latin typeface="方正兰亭超细黑简体" pitchFamily="2" charset="-122"/>
                <a:ea typeface="方正兰亭超细黑简体" pitchFamily="2" charset="-122"/>
              </a:rPr>
              <a:t>我们有</a:t>
            </a:r>
            <a:r>
              <a:rPr lang="en-US" altLang="zh-CN" sz="2000" b="1" dirty="0" smtClean="0">
                <a:latin typeface="方正兰亭超细黑简体" pitchFamily="2" charset="-122"/>
                <a:ea typeface="方正兰亭超细黑简体" pitchFamily="2" charset="-122"/>
              </a:rPr>
              <a:t>5</a:t>
            </a:r>
            <a:r>
              <a:rPr lang="zh-CN" altLang="en-US" sz="2000" b="1" dirty="0" smtClean="0">
                <a:latin typeface="方正兰亭超细黑简体" pitchFamily="2" charset="-122"/>
                <a:ea typeface="方正兰亭超细黑简体" pitchFamily="2" charset="-122"/>
              </a:rPr>
              <a:t>名同学被分在了餐饮部的不同部门，分别是西餐厅</a:t>
            </a:r>
            <a:r>
              <a:rPr lang="en-US" altLang="zh-CN" sz="2000" b="1" dirty="0" smtClean="0">
                <a:latin typeface="方正兰亭超细黑简体" pitchFamily="2" charset="-122"/>
                <a:ea typeface="方正兰亭超细黑简体" pitchFamily="2" charset="-122"/>
              </a:rPr>
              <a:t>2</a:t>
            </a:r>
            <a:r>
              <a:rPr lang="zh-CN" altLang="en-US" sz="2000" b="1" dirty="0" smtClean="0">
                <a:latin typeface="方正兰亭超细黑简体" pitchFamily="2" charset="-122"/>
                <a:ea typeface="方正兰亭超细黑简体" pitchFamily="2" charset="-122"/>
              </a:rPr>
              <a:t>名，中餐厅</a:t>
            </a:r>
            <a:r>
              <a:rPr lang="en-US" altLang="zh-CN" sz="2000" b="1" dirty="0" smtClean="0">
                <a:latin typeface="方正兰亭超细黑简体" pitchFamily="2" charset="-122"/>
                <a:ea typeface="方正兰亭超细黑简体" pitchFamily="2" charset="-122"/>
              </a:rPr>
              <a:t>1</a:t>
            </a:r>
            <a:r>
              <a:rPr lang="zh-CN" altLang="en-US" sz="2000" b="1" dirty="0" smtClean="0">
                <a:latin typeface="方正兰亭超细黑简体" pitchFamily="2" charset="-122"/>
                <a:ea typeface="方正兰亭超细黑简体" pitchFamily="2" charset="-122"/>
              </a:rPr>
              <a:t>名，酒吧</a:t>
            </a:r>
            <a:r>
              <a:rPr lang="en-US" altLang="zh-CN" sz="2000" b="1" dirty="0" smtClean="0">
                <a:latin typeface="方正兰亭超细黑简体" pitchFamily="2" charset="-122"/>
                <a:ea typeface="方正兰亭超细黑简体" pitchFamily="2" charset="-122"/>
              </a:rPr>
              <a:t>1</a:t>
            </a:r>
            <a:r>
              <a:rPr lang="zh-CN" altLang="en-US" sz="2000" b="1" dirty="0" smtClean="0">
                <a:latin typeface="方正兰亭超细黑简体" pitchFamily="2" charset="-122"/>
                <a:ea typeface="方正兰亭超细黑简体" pitchFamily="2" charset="-122"/>
              </a:rPr>
              <a:t>名，送餐部</a:t>
            </a:r>
            <a:r>
              <a:rPr lang="en-US" altLang="zh-CN" sz="2000" b="1" dirty="0" smtClean="0">
                <a:latin typeface="方正兰亭超细黑简体" pitchFamily="2" charset="-122"/>
                <a:ea typeface="方正兰亭超细黑简体" pitchFamily="2" charset="-122"/>
              </a:rPr>
              <a:t>1</a:t>
            </a:r>
            <a:r>
              <a:rPr lang="zh-CN" altLang="en-US" sz="2000" b="1" dirty="0" smtClean="0">
                <a:latin typeface="方正兰亭超细黑简体" pitchFamily="2" charset="-122"/>
                <a:ea typeface="方正兰亭超细黑简体" pitchFamily="2" charset="-122"/>
              </a:rPr>
              <a:t>名。因为西餐厅为最主要的部门，其他部门的同学也需要学习并掌握西餐厅的基本工作。</a:t>
            </a:r>
            <a:endParaRPr lang="en-US" altLang="zh-CN" sz="2000" b="1" dirty="0" smtClean="0">
              <a:latin typeface="方正兰亭超细黑简体" pitchFamily="2" charset="-122"/>
              <a:ea typeface="方正兰亭超细黑简体" pitchFamily="2" charset="-122"/>
            </a:endParaRPr>
          </a:p>
        </p:txBody>
      </p:sp>
      <p:sp>
        <p:nvSpPr>
          <p:cNvPr id="16" name="TextBox 15"/>
          <p:cNvSpPr txBox="1"/>
          <p:nvPr/>
        </p:nvSpPr>
        <p:spPr>
          <a:xfrm>
            <a:off x="381739" y="3124940"/>
            <a:ext cx="6915705" cy="2246769"/>
          </a:xfrm>
          <a:prstGeom prst="rect">
            <a:avLst/>
          </a:prstGeom>
          <a:noFill/>
        </p:spPr>
        <p:txBody>
          <a:bodyPr wrap="square" rtlCol="0">
            <a:spAutoFit/>
          </a:bodyPr>
          <a:lstStyle/>
          <a:p>
            <a:r>
              <a:rPr lang="zh-CN" altLang="en-US" sz="2000" b="1" dirty="0" smtClean="0">
                <a:latin typeface="方正兰亭超细黑简体" pitchFamily="2" charset="-122"/>
                <a:ea typeface="方正兰亭超细黑简体" pitchFamily="2" charset="-122"/>
              </a:rPr>
              <a:t>工作内容：</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1</a:t>
            </a:r>
            <a:r>
              <a:rPr lang="zh-CN" altLang="en-US" sz="2000" b="1" dirty="0" smtClean="0">
                <a:latin typeface="方正兰亭超细黑简体" pitchFamily="2" charset="-122"/>
                <a:ea typeface="方正兰亭超细黑简体" pitchFamily="2" charset="-122"/>
              </a:rPr>
              <a:t>、开餐前准备（自助早餐、正餐时段预定零点）</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2</a:t>
            </a:r>
            <a:r>
              <a:rPr lang="zh-CN" altLang="en-US" sz="2000" b="1" dirty="0" smtClean="0">
                <a:latin typeface="方正兰亭超细黑简体" pitchFamily="2" charset="-122"/>
                <a:ea typeface="方正兰亭超细黑简体" pitchFamily="2" charset="-122"/>
              </a:rPr>
              <a:t>、开餐服务（早餐咖啡茶服务、撤空盘服务）</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3</a:t>
            </a:r>
            <a:r>
              <a:rPr lang="zh-CN" altLang="en-US" sz="2000" b="1" dirty="0" smtClean="0">
                <a:latin typeface="方正兰亭超细黑简体" pitchFamily="2" charset="-122"/>
                <a:ea typeface="方正兰亭超细黑简体" pitchFamily="2" charset="-122"/>
              </a:rPr>
              <a:t>、收餐工作（送客服务、桌面的恢复、）</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4</a:t>
            </a:r>
            <a:r>
              <a:rPr lang="zh-CN" altLang="en-US" sz="2000" b="1" dirty="0" smtClean="0">
                <a:latin typeface="方正兰亭超细黑简体" pitchFamily="2" charset="-122"/>
                <a:ea typeface="方正兰亭超细黑简体" pitchFamily="2" charset="-122"/>
              </a:rPr>
              <a:t>、宴会的服务（中餐厅及宴会）</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5</a:t>
            </a:r>
            <a:r>
              <a:rPr lang="zh-CN" altLang="en-US" sz="2000" b="1" dirty="0" smtClean="0">
                <a:latin typeface="方正兰亭超细黑简体" pitchFamily="2" charset="-122"/>
                <a:ea typeface="方正兰亭超细黑简体" pitchFamily="2" charset="-122"/>
              </a:rPr>
              <a:t>、酒水服务（酒吧）</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6</a:t>
            </a:r>
            <a:r>
              <a:rPr lang="zh-CN" altLang="en-US" sz="2000" b="1" dirty="0" smtClean="0">
                <a:latin typeface="方正兰亭超细黑简体" pitchFamily="2" charset="-122"/>
                <a:ea typeface="方正兰亭超细黑简体" pitchFamily="2" charset="-122"/>
              </a:rPr>
              <a:t>、送餐服务（送餐部）</a:t>
            </a:r>
            <a:endParaRPr lang="zh-CN" altLang="en-US" sz="2000" b="1" dirty="0">
              <a:latin typeface="方正兰亭超细黑简体" pitchFamily="2" charset="-122"/>
              <a:ea typeface="方正兰亭超细黑简体" pitchFamily="2" charset="-122"/>
            </a:endParaRPr>
          </a:p>
        </p:txBody>
      </p:sp>
      <p:pic>
        <p:nvPicPr>
          <p:cNvPr id="17" name="图片 16" descr="微信图片_20181113201856.jpg"/>
          <p:cNvPicPr>
            <a:picLocks noChangeAspect="1"/>
          </p:cNvPicPr>
          <p:nvPr/>
        </p:nvPicPr>
        <p:blipFill>
          <a:blip r:embed="rId1"/>
          <a:stretch>
            <a:fillRect/>
          </a:stretch>
        </p:blipFill>
        <p:spPr>
          <a:xfrm>
            <a:off x="7270812" y="2308194"/>
            <a:ext cx="4367813" cy="3275860"/>
          </a:xfrm>
          <a:prstGeom prst="rect">
            <a:avLst/>
          </a:prstGeom>
        </p:spPr>
      </p:pic>
      <p:cxnSp>
        <p:nvCxnSpPr>
          <p:cNvPr id="26" name="直线连接符 28"/>
          <p:cNvCxnSpPr/>
          <p:nvPr/>
        </p:nvCxnSpPr>
        <p:spPr>
          <a:xfrm flipV="1">
            <a:off x="1926014" y="390619"/>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27" name="直线连接符 28"/>
          <p:cNvCxnSpPr/>
          <p:nvPr/>
        </p:nvCxnSpPr>
        <p:spPr>
          <a:xfrm flipV="1">
            <a:off x="7039992" y="372860"/>
            <a:ext cx="2660500" cy="2"/>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412202" y="100571"/>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餐饮部</a:t>
            </a:r>
            <a:endParaRPr lang="zh-CN" altLang="en-US" sz="4400" b="1" dirty="0">
              <a:latin typeface="方正兰亭超细黑简体" pitchFamily="2" charset="-122"/>
              <a:ea typeface="方正兰亭超细黑简体" pitchFamily="2" charset="-122"/>
            </a:endParaRPr>
          </a:p>
        </p:txBody>
      </p:sp>
      <p:sp>
        <p:nvSpPr>
          <p:cNvPr id="15" name="TextBox 14"/>
          <p:cNvSpPr txBox="1"/>
          <p:nvPr/>
        </p:nvSpPr>
        <p:spPr>
          <a:xfrm>
            <a:off x="332913" y="745724"/>
            <a:ext cx="8158578" cy="5016758"/>
          </a:xfrm>
          <a:prstGeom prst="rect">
            <a:avLst/>
          </a:prstGeom>
          <a:noFill/>
        </p:spPr>
        <p:txBody>
          <a:bodyPr wrap="square" rtlCol="0">
            <a:spAutoFit/>
          </a:bodyPr>
          <a:lstStyle/>
          <a:p>
            <a:r>
              <a:rPr lang="zh-CN" altLang="en-US" sz="2000" b="1" dirty="0" smtClean="0">
                <a:latin typeface="方正兰亭超细黑简体" pitchFamily="2" charset="-122"/>
                <a:ea typeface="方正兰亭超细黑简体" pitchFamily="2" charset="-122"/>
              </a:rPr>
              <a:t>完成情况：</a:t>
            </a:r>
            <a:endParaRPr lang="en-US" altLang="zh-CN" sz="2000" b="1" dirty="0" smtClean="0">
              <a:latin typeface="方正兰亭超细黑简体" pitchFamily="2" charset="-122"/>
              <a:ea typeface="方正兰亭超细黑简体" pitchFamily="2" charset="-122"/>
            </a:endParaRPr>
          </a:p>
          <a:p>
            <a:r>
              <a:rPr lang="zh-CN" altLang="en-US" sz="2000" b="1" dirty="0" smtClean="0">
                <a:latin typeface="方正兰亭超细黑简体" pitchFamily="2" charset="-122"/>
                <a:ea typeface="方正兰亭超细黑简体" pitchFamily="2" charset="-122"/>
              </a:rPr>
              <a:t>       餐饮部的</a:t>
            </a:r>
            <a:r>
              <a:rPr lang="en-US" altLang="zh-CN" sz="2000" b="1" dirty="0" smtClean="0">
                <a:latin typeface="方正兰亭超细黑简体" pitchFamily="2" charset="-122"/>
                <a:ea typeface="方正兰亭超细黑简体" pitchFamily="2" charset="-122"/>
              </a:rPr>
              <a:t>5</a:t>
            </a:r>
            <a:r>
              <a:rPr lang="zh-CN" altLang="en-US" sz="2000" b="1" dirty="0" smtClean="0">
                <a:latin typeface="方正兰亭超细黑简体" pitchFamily="2" charset="-122"/>
                <a:ea typeface="方正兰亭超细黑简体" pitchFamily="2" charset="-122"/>
              </a:rPr>
              <a:t>名同学在实习期间，严格要求和约束自己，自觉地遵守酒店的各项纪律和管理制度，不怕苦不怕累，认真的工作。对于自己岗位内的的工作积极地学习，从一开始的零基础，一点一滴的累积学习充实，到了结束时候已经能够独当一面，这是对这五个半月的实习最大的成效。小学会一杯咖啡的拉花和餐具的摆放，大到能够给客人独立完成点单以及做当天餐厅的营业报表等，都是我们成长的见证。对于我们来说，刚刚步入社会和陌生的环境，都可能是导致初入社会的我们对工作的不适应。但同学们没有惧怕与退缩，大家都一天一点的熬了过来。到了实习的中期，基本上都能已经适应自己的工作内容和工作环境。可能所在的部门不同，工作内容和工作量都会有所不同，但值得关注的是大家都能够按时按量的完成上级所分派的事情。大家都是同学，在完成自己的工作的情况下还会互相帮助，这在另一方面也增强了彼此之间的凝聚力。 而且</a:t>
            </a:r>
            <a:r>
              <a:rPr lang="en-US" altLang="zh-CN" sz="2000" b="1" dirty="0" smtClean="0">
                <a:latin typeface="方正兰亭超细黑简体" pitchFamily="2" charset="-122"/>
                <a:ea typeface="方正兰亭超细黑简体" pitchFamily="2" charset="-122"/>
              </a:rPr>
              <a:t>,</a:t>
            </a:r>
            <a:r>
              <a:rPr lang="zh-CN" altLang="en-US" sz="2000" b="1" dirty="0" smtClean="0">
                <a:latin typeface="方正兰亭超细黑简体" pitchFamily="2" charset="-122"/>
                <a:ea typeface="方正兰亭超细黑简体" pitchFamily="2" charset="-122"/>
              </a:rPr>
              <a:t>大家礼貌待人</a:t>
            </a:r>
            <a:r>
              <a:rPr lang="en-US" altLang="zh-CN" sz="2000" b="1" dirty="0" smtClean="0">
                <a:latin typeface="方正兰亭超细黑简体" pitchFamily="2" charset="-122"/>
                <a:ea typeface="方正兰亭超细黑简体" pitchFamily="2" charset="-122"/>
              </a:rPr>
              <a:t>,</a:t>
            </a:r>
            <a:r>
              <a:rPr lang="zh-CN" altLang="en-US" sz="2000" b="1" dirty="0" smtClean="0">
                <a:latin typeface="方正兰亭超细黑简体" pitchFamily="2" charset="-122"/>
                <a:ea typeface="方正兰亭超细黑简体" pitchFamily="2" charset="-122"/>
              </a:rPr>
              <a:t>与同事相处和谐融洽</a:t>
            </a:r>
            <a:r>
              <a:rPr lang="en-US" altLang="zh-CN" sz="2000" b="1" dirty="0" smtClean="0">
                <a:latin typeface="方正兰亭超细黑简体" pitchFamily="2" charset="-122"/>
                <a:ea typeface="方正兰亭超细黑简体" pitchFamily="2" charset="-122"/>
              </a:rPr>
              <a:t>,</a:t>
            </a:r>
            <a:r>
              <a:rPr lang="zh-CN" altLang="en-US" sz="2000" b="1" dirty="0" smtClean="0">
                <a:latin typeface="方正兰亭超细黑简体" pitchFamily="2" charset="-122"/>
                <a:ea typeface="方正兰亭超细黑简体" pitchFamily="2" charset="-122"/>
              </a:rPr>
              <a:t>看到事情主动去做</a:t>
            </a:r>
            <a:r>
              <a:rPr lang="en-US" altLang="zh-CN" sz="2000" b="1" dirty="0" smtClean="0">
                <a:latin typeface="方正兰亭超细黑简体" pitchFamily="2" charset="-122"/>
                <a:ea typeface="方正兰亭超细黑简体" pitchFamily="2" charset="-122"/>
              </a:rPr>
              <a:t>,</a:t>
            </a:r>
            <a:r>
              <a:rPr lang="zh-CN" altLang="en-US" sz="2000" b="1" dirty="0" smtClean="0">
                <a:latin typeface="方正兰亭超细黑简体" pitchFamily="2" charset="-122"/>
                <a:ea typeface="方正兰亭超细黑简体" pitchFamily="2" charset="-122"/>
              </a:rPr>
              <a:t>尽可能地帮助别人</a:t>
            </a:r>
            <a:r>
              <a:rPr lang="en-US" altLang="zh-CN" sz="2000" b="1" dirty="0" smtClean="0">
                <a:latin typeface="方正兰亭超细黑简体" pitchFamily="2" charset="-122"/>
                <a:ea typeface="方正兰亭超细黑简体" pitchFamily="2" charset="-122"/>
              </a:rPr>
              <a:t>,</a:t>
            </a:r>
            <a:r>
              <a:rPr lang="zh-CN" altLang="en-US" sz="2000" b="1" dirty="0" smtClean="0">
                <a:latin typeface="方正兰亭超细黑简体" pitchFamily="2" charset="-122"/>
                <a:ea typeface="方正兰亭超细黑简体" pitchFamily="2" charset="-122"/>
              </a:rPr>
              <a:t>在这里大家不知不觉地融入了整个团队</a:t>
            </a:r>
            <a:r>
              <a:rPr lang="en-US" altLang="zh-CN" sz="2000" b="1" dirty="0" smtClean="0">
                <a:latin typeface="方正兰亭超细黑简体" pitchFamily="2" charset="-122"/>
                <a:ea typeface="方正兰亭超细黑简体" pitchFamily="2" charset="-122"/>
              </a:rPr>
              <a:t>,</a:t>
            </a:r>
            <a:r>
              <a:rPr lang="zh-CN" altLang="en-US" sz="2000" b="1" dirty="0" smtClean="0">
                <a:latin typeface="方正兰亭超细黑简体" pitchFamily="2" charset="-122"/>
                <a:ea typeface="方正兰亭超细黑简体" pitchFamily="2" charset="-122"/>
              </a:rPr>
              <a:t>我们工作表现和工作态度也得到了大家的认可。</a:t>
            </a:r>
            <a:endParaRPr lang="en-US" altLang="zh-CN" sz="2000" b="1" dirty="0" smtClean="0">
              <a:latin typeface="方正兰亭超细黑简体" pitchFamily="2" charset="-122"/>
              <a:ea typeface="方正兰亭超细黑简体" pitchFamily="2" charset="-122"/>
            </a:endParaRPr>
          </a:p>
        </p:txBody>
      </p:sp>
      <p:pic>
        <p:nvPicPr>
          <p:cNvPr id="7" name="图片 6"/>
          <p:cNvPicPr>
            <a:picLocks noChangeAspect="1"/>
          </p:cNvPicPr>
          <p:nvPr/>
        </p:nvPicPr>
        <p:blipFill>
          <a:blip r:embed="rId1"/>
          <a:stretch>
            <a:fillRect/>
          </a:stretch>
        </p:blipFill>
        <p:spPr>
          <a:xfrm>
            <a:off x="8087558" y="1323647"/>
            <a:ext cx="4563123" cy="4563123"/>
          </a:xfrm>
          <a:prstGeom prst="rect">
            <a:avLst/>
          </a:prstGeom>
        </p:spPr>
      </p:pic>
      <p:cxnSp>
        <p:nvCxnSpPr>
          <p:cNvPr id="8" name="直线连接符 28"/>
          <p:cNvCxnSpPr/>
          <p:nvPr/>
        </p:nvCxnSpPr>
        <p:spPr>
          <a:xfrm flipV="1">
            <a:off x="1446620" y="390621"/>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9" name="直线连接符 28"/>
          <p:cNvCxnSpPr/>
          <p:nvPr/>
        </p:nvCxnSpPr>
        <p:spPr>
          <a:xfrm flipV="1">
            <a:off x="6588632" y="372860"/>
            <a:ext cx="2660500" cy="2"/>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500979" y="-11859"/>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餐饮部</a:t>
            </a:r>
            <a:endParaRPr lang="zh-CN" altLang="en-US" sz="4400" b="1" dirty="0">
              <a:latin typeface="方正兰亭超细黑简体" pitchFamily="2" charset="-122"/>
              <a:ea typeface="方正兰亭超细黑简体" pitchFamily="2" charset="-122"/>
            </a:endParaRPr>
          </a:p>
        </p:txBody>
      </p:sp>
      <p:pic>
        <p:nvPicPr>
          <p:cNvPr id="10" name="图片 9" descr="微信图片_20181113201032.jpg"/>
          <p:cNvPicPr>
            <a:picLocks noChangeAspect="1"/>
          </p:cNvPicPr>
          <p:nvPr/>
        </p:nvPicPr>
        <p:blipFill>
          <a:blip r:embed="rId1"/>
          <a:srcRect l="8269" r="44631" b="19014"/>
          <a:stretch>
            <a:fillRect/>
          </a:stretch>
        </p:blipFill>
        <p:spPr>
          <a:xfrm>
            <a:off x="8682362" y="591093"/>
            <a:ext cx="2157722" cy="2782497"/>
          </a:xfrm>
          <a:prstGeom prst="rect">
            <a:avLst/>
          </a:prstGeom>
        </p:spPr>
      </p:pic>
      <p:pic>
        <p:nvPicPr>
          <p:cNvPr id="11" name="图片 10" descr="微信图片_20181113201017.jpg"/>
          <p:cNvPicPr>
            <a:picLocks noChangeAspect="1"/>
          </p:cNvPicPr>
          <p:nvPr/>
        </p:nvPicPr>
        <p:blipFill>
          <a:blip r:embed="rId2"/>
          <a:srcRect l="9419" r="14145"/>
          <a:stretch>
            <a:fillRect/>
          </a:stretch>
        </p:blipFill>
        <p:spPr>
          <a:xfrm>
            <a:off x="1997476" y="3584358"/>
            <a:ext cx="2716567" cy="2860829"/>
          </a:xfrm>
          <a:prstGeom prst="rect">
            <a:avLst/>
          </a:prstGeom>
        </p:spPr>
      </p:pic>
      <p:pic>
        <p:nvPicPr>
          <p:cNvPr id="12" name="图片 11" descr="微信图片_20181113201344.jpg"/>
          <p:cNvPicPr>
            <a:picLocks noChangeAspect="1"/>
          </p:cNvPicPr>
          <p:nvPr/>
        </p:nvPicPr>
        <p:blipFill>
          <a:blip r:embed="rId3"/>
          <a:srcRect l="12556" r="25392" b="20490"/>
          <a:stretch>
            <a:fillRect/>
          </a:stretch>
        </p:blipFill>
        <p:spPr>
          <a:xfrm rot="5400000">
            <a:off x="-54829" y="615457"/>
            <a:ext cx="2812962" cy="2703303"/>
          </a:xfrm>
          <a:prstGeom prst="rect">
            <a:avLst/>
          </a:prstGeom>
        </p:spPr>
      </p:pic>
      <p:pic>
        <p:nvPicPr>
          <p:cNvPr id="9" name="图片 8" descr="微信图片_20181113200853.jpg"/>
          <p:cNvPicPr>
            <a:picLocks noChangeAspect="1"/>
          </p:cNvPicPr>
          <p:nvPr/>
        </p:nvPicPr>
        <p:blipFill>
          <a:blip r:embed="rId4"/>
          <a:srcRect r="35158"/>
          <a:stretch>
            <a:fillRect/>
          </a:stretch>
        </p:blipFill>
        <p:spPr>
          <a:xfrm rot="5400000">
            <a:off x="6956651" y="3449972"/>
            <a:ext cx="2860829" cy="3129602"/>
          </a:xfrm>
          <a:prstGeom prst="rect">
            <a:avLst/>
          </a:prstGeom>
        </p:spPr>
      </p:pic>
      <p:pic>
        <p:nvPicPr>
          <p:cNvPr id="19" name="图片 18" descr="微信图片_20181113221529.jpg"/>
          <p:cNvPicPr>
            <a:picLocks noChangeAspect="1"/>
          </p:cNvPicPr>
          <p:nvPr/>
        </p:nvPicPr>
        <p:blipFill>
          <a:blip r:embed="rId5"/>
          <a:srcRect t="11691" r="10534" b="10554"/>
          <a:stretch>
            <a:fillRect/>
          </a:stretch>
        </p:blipFill>
        <p:spPr>
          <a:xfrm>
            <a:off x="3740716" y="806685"/>
            <a:ext cx="3938022" cy="2566905"/>
          </a:xfrm>
          <a:prstGeom prst="rect">
            <a:avLst/>
          </a:prstGeom>
        </p:spPr>
      </p:pic>
      <p:cxnSp>
        <p:nvCxnSpPr>
          <p:cNvPr id="20" name="直线连接符 28"/>
          <p:cNvCxnSpPr/>
          <p:nvPr/>
        </p:nvCxnSpPr>
        <p:spPr>
          <a:xfrm flipV="1">
            <a:off x="1588663" y="390621"/>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21" name="直线连接符 28"/>
          <p:cNvCxnSpPr/>
          <p:nvPr/>
        </p:nvCxnSpPr>
        <p:spPr>
          <a:xfrm flipV="1">
            <a:off x="6588632" y="372862"/>
            <a:ext cx="2660500" cy="2"/>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714043" y="100571"/>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餐饮部</a:t>
            </a:r>
            <a:endParaRPr lang="zh-CN" altLang="en-US" sz="4400" b="1" dirty="0">
              <a:latin typeface="方正兰亭超细黑简体" pitchFamily="2" charset="-122"/>
              <a:ea typeface="方正兰亭超细黑简体" pitchFamily="2" charset="-122"/>
            </a:endParaRPr>
          </a:p>
        </p:txBody>
      </p:sp>
      <p:pic>
        <p:nvPicPr>
          <p:cNvPr id="8" name="图片 7" descr="微信图片_20181113213842.jpg"/>
          <p:cNvPicPr>
            <a:picLocks noChangeAspect="1"/>
          </p:cNvPicPr>
          <p:nvPr/>
        </p:nvPicPr>
        <p:blipFill>
          <a:blip r:embed="rId1"/>
          <a:srcRect t="8061"/>
          <a:stretch>
            <a:fillRect/>
          </a:stretch>
        </p:blipFill>
        <p:spPr>
          <a:xfrm>
            <a:off x="8575642" y="1579976"/>
            <a:ext cx="3251875" cy="3986322"/>
          </a:xfrm>
          <a:prstGeom prst="rect">
            <a:avLst/>
          </a:prstGeom>
        </p:spPr>
      </p:pic>
      <p:pic>
        <p:nvPicPr>
          <p:cNvPr id="9" name="图片 8" descr="微信图片_20181113213836.jpg"/>
          <p:cNvPicPr>
            <a:picLocks noChangeAspect="1"/>
          </p:cNvPicPr>
          <p:nvPr/>
        </p:nvPicPr>
        <p:blipFill>
          <a:blip r:embed="rId2"/>
          <a:srcRect b="7231"/>
          <a:stretch>
            <a:fillRect/>
          </a:stretch>
        </p:blipFill>
        <p:spPr>
          <a:xfrm>
            <a:off x="292778" y="1579976"/>
            <a:ext cx="3222779" cy="3986322"/>
          </a:xfrm>
          <a:prstGeom prst="rect">
            <a:avLst/>
          </a:prstGeom>
        </p:spPr>
      </p:pic>
      <p:pic>
        <p:nvPicPr>
          <p:cNvPr id="10" name="图片 9" descr="微信图片_20181113200717.jpg"/>
          <p:cNvPicPr>
            <a:picLocks noChangeAspect="1"/>
          </p:cNvPicPr>
          <p:nvPr/>
        </p:nvPicPr>
        <p:blipFill>
          <a:blip r:embed="rId3"/>
          <a:srcRect l="19545" r="19466" b="-61"/>
          <a:stretch>
            <a:fillRect/>
          </a:stretch>
        </p:blipFill>
        <p:spPr>
          <a:xfrm>
            <a:off x="4438834" y="1589102"/>
            <a:ext cx="3045041" cy="3977196"/>
          </a:xfrm>
          <a:prstGeom prst="rect">
            <a:avLst/>
          </a:prstGeom>
        </p:spPr>
      </p:pic>
      <p:cxnSp>
        <p:nvCxnSpPr>
          <p:cNvPr id="12" name="直线连接符 28"/>
          <p:cNvCxnSpPr/>
          <p:nvPr/>
        </p:nvCxnSpPr>
        <p:spPr>
          <a:xfrm flipV="1">
            <a:off x="1588663" y="390621"/>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16" name="直线连接符 28"/>
          <p:cNvCxnSpPr/>
          <p:nvPr/>
        </p:nvCxnSpPr>
        <p:spPr>
          <a:xfrm flipV="1">
            <a:off x="7039992" y="372860"/>
            <a:ext cx="2660500" cy="2"/>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892637" y="100571"/>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餐饮部</a:t>
            </a:r>
            <a:endParaRPr lang="zh-CN" altLang="en-US" sz="4400" b="1" dirty="0">
              <a:latin typeface="方正兰亭超细黑简体" pitchFamily="2" charset="-122"/>
              <a:ea typeface="方正兰亭超细黑简体" pitchFamily="2" charset="-122"/>
            </a:endParaRPr>
          </a:p>
        </p:txBody>
      </p:sp>
      <p:cxnSp>
        <p:nvCxnSpPr>
          <p:cNvPr id="19" name="直线连接符 28"/>
          <p:cNvCxnSpPr/>
          <p:nvPr/>
        </p:nvCxnSpPr>
        <p:spPr>
          <a:xfrm flipV="1">
            <a:off x="1890504" y="390619"/>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20" name="直线连接符 28"/>
          <p:cNvCxnSpPr/>
          <p:nvPr/>
        </p:nvCxnSpPr>
        <p:spPr>
          <a:xfrm flipV="1">
            <a:off x="7112054" y="390625"/>
            <a:ext cx="2660500" cy="2"/>
          </a:xfrm>
          <a:prstGeom prst="line">
            <a:avLst/>
          </a:prstGeom>
        </p:spPr>
        <p:style>
          <a:lnRef idx="1">
            <a:schemeClr val="dk1"/>
          </a:lnRef>
          <a:fillRef idx="0">
            <a:schemeClr val="dk1"/>
          </a:fillRef>
          <a:effectRef idx="0">
            <a:schemeClr val="dk1"/>
          </a:effectRef>
          <a:fontRef idx="minor">
            <a:schemeClr val="tx1"/>
          </a:fontRef>
        </p:style>
      </p:cxnSp>
      <p:pic>
        <p:nvPicPr>
          <p:cNvPr id="2" name="图片 1" descr="2018-11-14 10:06:39.449000"/>
          <p:cNvPicPr>
            <a:picLocks noChangeAspect="1"/>
          </p:cNvPicPr>
          <p:nvPr/>
        </p:nvPicPr>
        <p:blipFill>
          <a:blip r:embed="rId1"/>
          <a:stretch>
            <a:fillRect/>
          </a:stretch>
        </p:blipFill>
        <p:spPr>
          <a:xfrm>
            <a:off x="2646680" y="869950"/>
            <a:ext cx="6504305" cy="46736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453189" y="262799"/>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731800" y="100571"/>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客房部</a:t>
            </a:r>
            <a:endParaRPr lang="zh-CN" altLang="en-US" sz="4400" b="1" dirty="0">
              <a:latin typeface="方正兰亭超细黑简体" pitchFamily="2" charset="-122"/>
              <a:ea typeface="方正兰亭超细黑简体" pitchFamily="2" charset="-122"/>
            </a:endParaRPr>
          </a:p>
        </p:txBody>
      </p:sp>
      <p:sp>
        <p:nvSpPr>
          <p:cNvPr id="4" name="TextBox 3"/>
          <p:cNvSpPr txBox="1"/>
          <p:nvPr/>
        </p:nvSpPr>
        <p:spPr>
          <a:xfrm>
            <a:off x="692458" y="1251751"/>
            <a:ext cx="6791419" cy="707886"/>
          </a:xfrm>
          <a:prstGeom prst="rect">
            <a:avLst/>
          </a:prstGeom>
          <a:noFill/>
        </p:spPr>
        <p:txBody>
          <a:bodyPr wrap="square" rtlCol="0">
            <a:spAutoFit/>
          </a:bodyPr>
          <a:lstStyle/>
          <a:p>
            <a:r>
              <a:rPr lang="zh-CN" altLang="en-US" sz="2000" b="1" dirty="0" smtClean="0">
                <a:latin typeface="方正兰亭超细黑简体" pitchFamily="2" charset="-122"/>
                <a:ea typeface="方正兰亭超细黑简体" pitchFamily="2" charset="-122"/>
              </a:rPr>
              <a:t>基本概况： 我们</a:t>
            </a:r>
            <a:r>
              <a:rPr lang="en-US" altLang="zh-CN" sz="2000" b="1" dirty="0" smtClean="0">
                <a:latin typeface="方正兰亭超细黑简体" pitchFamily="2" charset="-122"/>
                <a:ea typeface="方正兰亭超细黑简体" pitchFamily="2" charset="-122"/>
              </a:rPr>
              <a:t>10</a:t>
            </a:r>
            <a:r>
              <a:rPr lang="zh-CN" altLang="en-US" sz="2000" b="1" dirty="0" smtClean="0">
                <a:latin typeface="方正兰亭超细黑简体" pitchFamily="2" charset="-122"/>
                <a:ea typeface="方正兰亭超细黑简体" pitchFamily="2" charset="-122"/>
              </a:rPr>
              <a:t>名同学中，有</a:t>
            </a:r>
            <a:r>
              <a:rPr lang="en-US" altLang="zh-CN" sz="2000" b="1" dirty="0" smtClean="0">
                <a:latin typeface="方正兰亭超细黑简体" pitchFamily="2" charset="-122"/>
                <a:ea typeface="方正兰亭超细黑简体" pitchFamily="2" charset="-122"/>
              </a:rPr>
              <a:t>2</a:t>
            </a:r>
            <a:r>
              <a:rPr lang="zh-CN" altLang="en-US" sz="2000" b="1" dirty="0" smtClean="0">
                <a:latin typeface="方正兰亭超细黑简体" pitchFamily="2" charset="-122"/>
                <a:ea typeface="方正兰亭超细黑简体" pitchFamily="2" charset="-122"/>
              </a:rPr>
              <a:t>名被分配到了客房部的洗衣房 ，半年内有一个星期的时间交换到楼层工作。 </a:t>
            </a:r>
            <a:endParaRPr lang="zh-CN" altLang="en-US" sz="2000" b="1" dirty="0">
              <a:latin typeface="方正兰亭超细黑简体" pitchFamily="2" charset="-122"/>
              <a:ea typeface="方正兰亭超细黑简体" pitchFamily="2" charset="-122"/>
            </a:endParaRPr>
          </a:p>
        </p:txBody>
      </p:sp>
      <p:sp>
        <p:nvSpPr>
          <p:cNvPr id="5" name="TextBox 4"/>
          <p:cNvSpPr txBox="1"/>
          <p:nvPr/>
        </p:nvSpPr>
        <p:spPr>
          <a:xfrm>
            <a:off x="949912" y="3346882"/>
            <a:ext cx="6533965" cy="1015663"/>
          </a:xfrm>
          <a:prstGeom prst="rect">
            <a:avLst/>
          </a:prstGeom>
          <a:noFill/>
        </p:spPr>
        <p:txBody>
          <a:bodyPr wrap="square" rtlCol="0">
            <a:spAutoFit/>
          </a:bodyPr>
          <a:lstStyle/>
          <a:p>
            <a:r>
              <a:rPr lang="zh-CN" altLang="en-US" sz="2000" b="1" dirty="0" smtClean="0">
                <a:latin typeface="方正兰亭超细黑简体" pitchFamily="2" charset="-122"/>
                <a:ea typeface="方正兰亭超细黑简体" pitchFamily="2" charset="-122"/>
              </a:rPr>
              <a:t>工作内容：</a:t>
            </a:r>
            <a:r>
              <a:rPr lang="en-US" altLang="zh-CN" sz="2000" b="1" dirty="0" smtClean="0">
                <a:latin typeface="方正兰亭超细黑简体" pitchFamily="2" charset="-122"/>
                <a:ea typeface="方正兰亭超细黑简体" pitchFamily="2" charset="-122"/>
              </a:rPr>
              <a:t>1</a:t>
            </a:r>
            <a:r>
              <a:rPr lang="zh-CN" altLang="en-US" sz="2000" b="1" dirty="0" smtClean="0">
                <a:latin typeface="方正兰亭超细黑简体" pitchFamily="2" charset="-122"/>
                <a:ea typeface="方正兰亭超细黑简体" pitchFamily="2" charset="-122"/>
              </a:rPr>
              <a:t>、酒店布草、工服洗涤以及收送</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2</a:t>
            </a:r>
            <a:r>
              <a:rPr lang="zh-CN" altLang="en-US" sz="2000" b="1" dirty="0" smtClean="0">
                <a:latin typeface="方正兰亭超细黑简体" pitchFamily="2" charset="-122"/>
                <a:ea typeface="方正兰亭超细黑简体" pitchFamily="2" charset="-122"/>
              </a:rPr>
              <a:t>、客衣的洗涤及收送</a:t>
            </a:r>
            <a:endParaRPr lang="en-US"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3</a:t>
            </a:r>
            <a:r>
              <a:rPr lang="zh-CN" altLang="en-US" sz="2000" b="1" dirty="0" smtClean="0">
                <a:latin typeface="方正兰亭超细黑简体" pitchFamily="2" charset="-122"/>
                <a:ea typeface="方正兰亭超细黑简体" pitchFamily="2" charset="-122"/>
              </a:rPr>
              <a:t>、布草的整理</a:t>
            </a:r>
            <a:endParaRPr lang="zh-CN" altLang="en-US" sz="2000" b="1" dirty="0">
              <a:latin typeface="方正兰亭超细黑简体" pitchFamily="2" charset="-122"/>
              <a:ea typeface="方正兰亭超细黑简体" pitchFamily="2" charset="-122"/>
            </a:endParaRPr>
          </a:p>
        </p:txBody>
      </p:sp>
      <p:pic>
        <p:nvPicPr>
          <p:cNvPr id="8" name="图片 7" descr="微信图片_20181113210609.jpg"/>
          <p:cNvPicPr>
            <a:picLocks noChangeAspect="1"/>
          </p:cNvPicPr>
          <p:nvPr/>
        </p:nvPicPr>
        <p:blipFill>
          <a:blip r:embed="rId1"/>
          <a:srcRect l="3479" b="27403"/>
          <a:stretch>
            <a:fillRect/>
          </a:stretch>
        </p:blipFill>
        <p:spPr>
          <a:xfrm>
            <a:off x="7483877" y="1008524"/>
            <a:ext cx="3941131" cy="3952302"/>
          </a:xfrm>
          <a:prstGeom prst="rect">
            <a:avLst/>
          </a:prstGeom>
        </p:spPr>
      </p:pic>
      <p:cxnSp>
        <p:nvCxnSpPr>
          <p:cNvPr id="9" name="直线连接符 28"/>
          <p:cNvCxnSpPr/>
          <p:nvPr/>
        </p:nvCxnSpPr>
        <p:spPr>
          <a:xfrm flipV="1">
            <a:off x="1588663" y="390621"/>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10" name="直线连接符 28"/>
          <p:cNvCxnSpPr/>
          <p:nvPr/>
        </p:nvCxnSpPr>
        <p:spPr>
          <a:xfrm flipV="1">
            <a:off x="7226423" y="390619"/>
            <a:ext cx="2660500" cy="2"/>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714043" y="100571"/>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客房部</a:t>
            </a:r>
            <a:endParaRPr lang="zh-CN" altLang="en-US" sz="4400" b="1" dirty="0">
              <a:latin typeface="方正兰亭超细黑简体" pitchFamily="2" charset="-122"/>
              <a:ea typeface="方正兰亭超细黑简体" pitchFamily="2" charset="-122"/>
            </a:endParaRPr>
          </a:p>
        </p:txBody>
      </p:sp>
      <p:sp>
        <p:nvSpPr>
          <p:cNvPr id="6" name="TextBox 5"/>
          <p:cNvSpPr txBox="1"/>
          <p:nvPr/>
        </p:nvSpPr>
        <p:spPr>
          <a:xfrm>
            <a:off x="2334828" y="1615735"/>
            <a:ext cx="6613864" cy="3170099"/>
          </a:xfrm>
          <a:prstGeom prst="rect">
            <a:avLst/>
          </a:prstGeom>
          <a:noFill/>
        </p:spPr>
        <p:txBody>
          <a:bodyPr wrap="square" rtlCol="0">
            <a:spAutoFit/>
          </a:bodyPr>
          <a:lstStyle/>
          <a:p>
            <a:r>
              <a:rPr lang="zh-CN" altLang="en-US" sz="2000" b="1" dirty="0" smtClean="0">
                <a:latin typeface="方正兰亭超细黑简体" pitchFamily="2" charset="-122"/>
                <a:ea typeface="方正兰亭超细黑简体" pitchFamily="2" charset="-122"/>
              </a:rPr>
              <a:t>完成情况：</a:t>
            </a:r>
            <a:endParaRPr lang="en-US" altLang="zh-CN" sz="2000" b="1" dirty="0" smtClean="0">
              <a:latin typeface="方正兰亭超细黑简体" pitchFamily="2" charset="-122"/>
              <a:ea typeface="方正兰亭超细黑简体" pitchFamily="2" charset="-122"/>
            </a:endParaRPr>
          </a:p>
          <a:p>
            <a:r>
              <a:rPr lang="zh-CN" altLang="en-US" sz="2000" b="1" dirty="0" smtClean="0">
                <a:latin typeface="方正兰亭超细黑简体" pitchFamily="2" charset="-122"/>
                <a:ea typeface="方正兰亭超细黑简体" pitchFamily="2" charset="-122"/>
              </a:rPr>
              <a:t>        洗衣房是酒店客房部的部门之一，我们酒店的洗衣房不光承担着本酒店的内部洗涤，还承接着外部酒店的布草洗涤工作，所以在淡季的时候，工作量也比较大。酒店洗衣房的员工大部分都是一些大妈，和我们的话题会相应的少一些。除此之外，洗衣房工作的高温和高尘也是一种挑战。在这样的工作环境和任务之下，两位同学咬牙坚持了半年，和大妈的关系也相处的不错，受到了大妈们的喜欢。她们及时保质保量的完成工作，为酒店的运转提供了保障。</a:t>
            </a:r>
            <a:endParaRPr lang="zh-CN" altLang="en-US" sz="2000" b="1" dirty="0">
              <a:latin typeface="方正兰亭超细黑简体" pitchFamily="2" charset="-122"/>
              <a:ea typeface="方正兰亭超细黑简体" pitchFamily="2" charset="-122"/>
            </a:endParaRPr>
          </a:p>
        </p:txBody>
      </p:sp>
      <p:pic>
        <p:nvPicPr>
          <p:cNvPr id="7" name="图片 6"/>
          <p:cNvPicPr>
            <a:picLocks noChangeAspect="1"/>
          </p:cNvPicPr>
          <p:nvPr/>
        </p:nvPicPr>
        <p:blipFill>
          <a:blip r:embed="rId1"/>
          <a:stretch>
            <a:fillRect/>
          </a:stretch>
        </p:blipFill>
        <p:spPr>
          <a:xfrm>
            <a:off x="9110499" y="0"/>
            <a:ext cx="3191773" cy="5851583"/>
          </a:xfrm>
          <a:prstGeom prst="rect">
            <a:avLst/>
          </a:prstGeom>
        </p:spPr>
      </p:pic>
      <p:cxnSp>
        <p:nvCxnSpPr>
          <p:cNvPr id="8" name="直线连接符 28"/>
          <p:cNvCxnSpPr/>
          <p:nvPr/>
        </p:nvCxnSpPr>
        <p:spPr>
          <a:xfrm flipV="1">
            <a:off x="1588663" y="390621"/>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9" name="直线连接符 28"/>
          <p:cNvCxnSpPr/>
          <p:nvPr/>
        </p:nvCxnSpPr>
        <p:spPr>
          <a:xfrm flipV="1">
            <a:off x="7039992" y="390623"/>
            <a:ext cx="2660500" cy="2"/>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31257" y="739391"/>
            <a:ext cx="9136743" cy="5444210"/>
          </a:xfrm>
          <a:prstGeom prst="rect">
            <a:avLst/>
          </a:prstGeom>
          <a:solidFill>
            <a:srgbClr val="F0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22" name="文本框 21"/>
          <p:cNvSpPr txBox="1"/>
          <p:nvPr/>
        </p:nvSpPr>
        <p:spPr>
          <a:xfrm>
            <a:off x="4711447" y="57033"/>
            <a:ext cx="2769103" cy="769441"/>
          </a:xfrm>
          <a:prstGeom prst="rect">
            <a:avLst/>
          </a:prstGeom>
          <a:noFill/>
        </p:spPr>
        <p:txBody>
          <a:bodyPr wrap="square" rtlCol="0">
            <a:spAutoFit/>
          </a:bodyPr>
          <a:lstStyle/>
          <a:p>
            <a:pPr algn="ctr"/>
            <a:r>
              <a:rPr kumimoji="1" lang="zh-CN" altLang="en-US" sz="4400" b="1" spc="300" dirty="0" smtClean="0">
                <a:latin typeface="方正兰亭超细黑简体" pitchFamily="2" charset="-122"/>
                <a:ea typeface="方正兰亭超细黑简体" pitchFamily="2" charset="-122"/>
                <a:cs typeface="FZQingKeBenYueSongS-R-GB" charset="-122"/>
              </a:rPr>
              <a:t>酒店简介</a:t>
            </a:r>
            <a:endParaRPr kumimoji="1" lang="zh-CN" altLang="en-US" sz="4400" b="1" spc="300" dirty="0">
              <a:latin typeface="方正兰亭超细黑简体" pitchFamily="2" charset="-122"/>
              <a:ea typeface="方正兰亭超细黑简体" pitchFamily="2" charset="-122"/>
              <a:cs typeface="FZQingKeBenYueSongS-R-GB" charset="-122"/>
            </a:endParaRPr>
          </a:p>
        </p:txBody>
      </p:sp>
      <p:cxnSp>
        <p:nvCxnSpPr>
          <p:cNvPr id="9" name="直线连接符 8"/>
          <p:cNvCxnSpPr/>
          <p:nvPr/>
        </p:nvCxnSpPr>
        <p:spPr>
          <a:xfrm>
            <a:off x="7917907" y="441756"/>
            <a:ext cx="2488836" cy="0"/>
          </a:xfrm>
          <a:prstGeom prst="line">
            <a:avLst/>
          </a:prstGeom>
        </p:spPr>
        <p:style>
          <a:lnRef idx="1">
            <a:schemeClr val="dk1"/>
          </a:lnRef>
          <a:fillRef idx="0">
            <a:schemeClr val="dk1"/>
          </a:fillRef>
          <a:effectRef idx="0">
            <a:schemeClr val="dk1"/>
          </a:effectRef>
          <a:fontRef idx="minor">
            <a:schemeClr val="tx1"/>
          </a:fontRef>
        </p:style>
      </p:cxnSp>
      <p:cxnSp>
        <p:nvCxnSpPr>
          <p:cNvPr id="29" name="直线连接符 28"/>
          <p:cNvCxnSpPr/>
          <p:nvPr/>
        </p:nvCxnSpPr>
        <p:spPr>
          <a:xfrm flipV="1">
            <a:off x="2042128" y="441755"/>
            <a:ext cx="1978329" cy="1"/>
          </a:xfrm>
          <a:prstGeom prst="line">
            <a:avLst/>
          </a:prstGeom>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2670628" y="1310942"/>
            <a:ext cx="7177314" cy="4524315"/>
          </a:xfrm>
          <a:prstGeom prst="rect">
            <a:avLst/>
          </a:prstGeom>
          <a:noFill/>
        </p:spPr>
        <p:txBody>
          <a:bodyPr wrap="square" rtlCol="0">
            <a:spAutoFit/>
          </a:bodyPr>
          <a:lstStyle/>
          <a:p>
            <a:r>
              <a:rPr lang="zh-CN" altLang="en-US" sz="3200" b="1" dirty="0" smtClean="0">
                <a:latin typeface="方正兰亭超细黑简体" pitchFamily="2" charset="-122"/>
                <a:ea typeface="方正兰亭超细黑简体" pitchFamily="2" charset="-122"/>
              </a:rPr>
              <a:t>       丽</a:t>
            </a:r>
            <a:r>
              <a:rPr lang="zh-CN" altLang="en-US" sz="3200" b="1" dirty="0">
                <a:latin typeface="方正兰亭超细黑简体" pitchFamily="2" charset="-122"/>
                <a:ea typeface="方正兰亭超细黑简体" pitchFamily="2" charset="-122"/>
              </a:rPr>
              <a:t>江铂尔曼酒店是法国雅高酒店管理集团旗下的一家顶级度假酒店，占地</a:t>
            </a:r>
            <a:r>
              <a:rPr lang="en-US" altLang="zh-CN" sz="3200" b="1" dirty="0">
                <a:latin typeface="方正兰亭超细黑简体" pitchFamily="2" charset="-122"/>
                <a:ea typeface="方正兰亭超细黑简体" pitchFamily="2" charset="-122"/>
              </a:rPr>
              <a:t>200</a:t>
            </a:r>
            <a:r>
              <a:rPr lang="zh-CN" altLang="en-US" sz="3200" b="1" dirty="0">
                <a:latin typeface="方正兰亭超细黑简体" pitchFamily="2" charset="-122"/>
                <a:ea typeface="方正兰亭超细黑简体" pitchFamily="2" charset="-122"/>
              </a:rPr>
              <a:t>亩，酒店紧靠束河古镇，将连绵的玉龙雪山美景尽收眼底，距离丽江市区和有“历史文化遗产”美誉的大研古城仅有</a:t>
            </a:r>
            <a:r>
              <a:rPr lang="en-US" altLang="zh-CN" sz="3200" b="1" dirty="0">
                <a:latin typeface="方正兰亭超细黑简体" pitchFamily="2" charset="-122"/>
                <a:ea typeface="方正兰亭超细黑简体" pitchFamily="2" charset="-122"/>
              </a:rPr>
              <a:t>10</a:t>
            </a:r>
            <a:r>
              <a:rPr lang="zh-CN" altLang="en-US" sz="3200" b="1" dirty="0">
                <a:latin typeface="方正兰亭超细黑简体" pitchFamily="2" charset="-122"/>
                <a:ea typeface="方正兰亭超细黑简体" pitchFamily="2" charset="-122"/>
              </a:rPr>
              <a:t>分钟的路程。在此隐居遁世，享受文化历史的沉淀和无限美景的同时，还可轻松到达周边的著名景点，更是前往香格里拉地区的理想驿站</a:t>
            </a:r>
            <a:r>
              <a:rPr lang="zh-CN" altLang="en-US" dirty="0">
                <a:latin typeface="方正兰亭超细黑简体" pitchFamily="2" charset="-122"/>
                <a:ea typeface="方正兰亭超细黑简体" pitchFamily="2" charset="-122"/>
              </a:rPr>
              <a:t>。</a:t>
            </a:r>
            <a:endParaRPr lang="zh-CN" altLang="en-US" dirty="0">
              <a:latin typeface="方正兰亭超细黑简体" pitchFamily="2" charset="-122"/>
              <a:ea typeface="方正兰亭超细黑简体"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714043" y="100571"/>
            <a:ext cx="275207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客房部</a:t>
            </a:r>
            <a:endParaRPr lang="zh-CN" altLang="en-US" sz="4400" b="1" dirty="0">
              <a:latin typeface="方正兰亭超细黑简体" pitchFamily="2" charset="-122"/>
              <a:ea typeface="方正兰亭超细黑简体" pitchFamily="2" charset="-122"/>
            </a:endParaRPr>
          </a:p>
        </p:txBody>
      </p:sp>
      <p:cxnSp>
        <p:nvCxnSpPr>
          <p:cNvPr id="4" name="直线连接符 28"/>
          <p:cNvCxnSpPr/>
          <p:nvPr/>
        </p:nvCxnSpPr>
        <p:spPr>
          <a:xfrm flipV="1">
            <a:off x="1588663" y="390621"/>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5" name="直线连接符 28"/>
          <p:cNvCxnSpPr/>
          <p:nvPr/>
        </p:nvCxnSpPr>
        <p:spPr>
          <a:xfrm flipV="1">
            <a:off x="7333994" y="372860"/>
            <a:ext cx="2660500" cy="2"/>
          </a:xfrm>
          <a:prstGeom prst="line">
            <a:avLst/>
          </a:prstGeom>
        </p:spPr>
        <p:style>
          <a:lnRef idx="1">
            <a:schemeClr val="dk1"/>
          </a:lnRef>
          <a:fillRef idx="0">
            <a:schemeClr val="dk1"/>
          </a:fillRef>
          <a:effectRef idx="0">
            <a:schemeClr val="dk1"/>
          </a:effectRef>
          <a:fontRef idx="minor">
            <a:schemeClr val="tx1"/>
          </a:fontRef>
        </p:style>
      </p:cxnSp>
      <p:pic>
        <p:nvPicPr>
          <p:cNvPr id="6" name="图片 5" descr="微信图片_20181113224419.jpg"/>
          <p:cNvPicPr>
            <a:picLocks noChangeAspect="1"/>
          </p:cNvPicPr>
          <p:nvPr/>
        </p:nvPicPr>
        <p:blipFill>
          <a:blip r:embed="rId1"/>
          <a:srcRect l="11311" r="3091"/>
          <a:stretch>
            <a:fillRect/>
          </a:stretch>
        </p:blipFill>
        <p:spPr>
          <a:xfrm>
            <a:off x="2965450" y="1173480"/>
            <a:ext cx="6261100" cy="4114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p:blipFill>
        <p:spPr>
          <a:xfrm>
            <a:off x="3944953" y="1570623"/>
            <a:ext cx="4358101" cy="4358101"/>
          </a:xfrm>
          <a:prstGeom prst="rect">
            <a:avLst/>
          </a:prstGeom>
        </p:spPr>
      </p:pic>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423449" y="100571"/>
            <a:ext cx="3042671"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实习心得</a:t>
            </a:r>
            <a:r>
              <a:rPr lang="en-US" altLang="zh-CN" sz="4400" b="1" dirty="0" smtClean="0">
                <a:latin typeface="方正兰亭超细黑简体" pitchFamily="2" charset="-122"/>
                <a:ea typeface="方正兰亭超细黑简体" pitchFamily="2" charset="-122"/>
              </a:rPr>
              <a:t>-1</a:t>
            </a:r>
            <a:endParaRPr lang="zh-CN" altLang="en-US" sz="4400" b="1" dirty="0">
              <a:latin typeface="方正兰亭超细黑简体" pitchFamily="2" charset="-122"/>
              <a:ea typeface="方正兰亭超细黑简体" pitchFamily="2" charset="-122"/>
            </a:endParaRPr>
          </a:p>
        </p:txBody>
      </p:sp>
      <p:sp>
        <p:nvSpPr>
          <p:cNvPr id="4" name="TextBox 3"/>
          <p:cNvSpPr txBox="1"/>
          <p:nvPr/>
        </p:nvSpPr>
        <p:spPr>
          <a:xfrm>
            <a:off x="603682" y="870012"/>
            <a:ext cx="10493406" cy="5078313"/>
          </a:xfrm>
          <a:prstGeom prst="rect">
            <a:avLst/>
          </a:prstGeom>
          <a:noFill/>
        </p:spPr>
        <p:txBody>
          <a:bodyPr wrap="square" rtlCol="0">
            <a:spAutoFit/>
          </a:bodyPr>
          <a:lstStyle/>
          <a:p>
            <a:pPr indent="457200"/>
            <a:r>
              <a:rPr lang="zh-CN" altLang="en-US" b="1" dirty="0" smtClean="0">
                <a:latin typeface="方正兰亭超细黑简体" pitchFamily="2" charset="-122"/>
                <a:ea typeface="方正兰亭超细黑简体" pitchFamily="2" charset="-122"/>
              </a:rPr>
              <a:t>短短的五个半月的实习一晃而过，我的第一份工作也就这样结束了。在丽江铂尔曼酒店工作的五个半月中，我学到了多，感受到了许多，也领悟到了许多。在这五个半月中我也学到了让我终身受用的东西。 使我明白现在的我们只不过是开在温室中的花朵，没有经历过任何的风吹雨打，所以在我们被移栽到户外的时候，我们就会枯萎。所以多参加这样的实习是必须的也是必要的。这样我们就可以在走出校门时，更好的迈向社会，接触社会，了解社会，从而投身社会。实习还可以让我们在社会中去开拓我们的视野，增长我们的才干，明确我们在未来生活中的目标。社会是一个大课堂，它可以让我们来习，也可以让我们受教育，更可以激励我们为以后的生活打下坚实的基础。从实习中我真切地感受到了四点：</a:t>
            </a:r>
            <a:endParaRPr lang="en-US" altLang="zh-CN" b="1" dirty="0" smtClean="0">
              <a:latin typeface="方正兰亭超细黑简体" pitchFamily="2" charset="-122"/>
              <a:ea typeface="方正兰亭超细黑简体" pitchFamily="2" charset="-122"/>
            </a:endParaRPr>
          </a:p>
          <a:p>
            <a:pPr indent="457200"/>
            <a:r>
              <a:rPr lang="zh-CN" altLang="en-US" b="1" dirty="0" smtClean="0">
                <a:latin typeface="方正兰亭超细黑简体" pitchFamily="2" charset="-122"/>
                <a:ea typeface="方正兰亭超细黑简体" pitchFamily="2" charset="-122"/>
              </a:rPr>
              <a:t>一</a:t>
            </a:r>
            <a:r>
              <a:rPr lang="en-US" altLang="zh-CN" b="1" dirty="0" smtClean="0">
                <a:latin typeface="方正兰亭超细黑简体" pitchFamily="2" charset="-122"/>
                <a:ea typeface="方正兰亭超细黑简体" pitchFamily="2" charset="-122"/>
              </a:rPr>
              <a:t>.</a:t>
            </a:r>
            <a:r>
              <a:rPr lang="zh-CN" altLang="en-US" b="1" dirty="0" smtClean="0">
                <a:latin typeface="方正兰亭超细黑简体" pitchFamily="2" charset="-122"/>
                <a:ea typeface="方正兰亭超细黑简体" pitchFamily="2" charset="-122"/>
              </a:rPr>
              <a:t>挣钱的辛苦　　</a:t>
            </a:r>
            <a:endParaRPr lang="en-US" altLang="zh-CN" b="1" dirty="0" smtClean="0">
              <a:latin typeface="方正兰亭超细黑简体" pitchFamily="2" charset="-122"/>
              <a:ea typeface="方正兰亭超细黑简体" pitchFamily="2" charset="-122"/>
            </a:endParaRPr>
          </a:p>
          <a:p>
            <a:pPr indent="457200"/>
            <a:r>
              <a:rPr lang="zh-CN" altLang="en-US" b="1" dirty="0" smtClean="0">
                <a:latin typeface="方正兰亭超细黑简体" pitchFamily="2" charset="-122"/>
                <a:ea typeface="方正兰亭超细黑简体" pitchFamily="2" charset="-122"/>
              </a:rPr>
              <a:t>整天在酒店里辛辛苦苦的工作，天天都面对着同样的事物，做着同样的事情，真的感觉到好无聊，好辛苦。在那时我才真真正正的明白，原来父母在外挣钱真的很不容易。</a:t>
            </a:r>
            <a:endParaRPr lang="en-US" altLang="zh-CN" b="1" dirty="0" smtClean="0">
              <a:latin typeface="方正兰亭超细黑简体" pitchFamily="2" charset="-122"/>
              <a:ea typeface="方正兰亭超细黑简体" pitchFamily="2" charset="-122"/>
            </a:endParaRPr>
          </a:p>
          <a:p>
            <a:pPr indent="457200"/>
            <a:r>
              <a:rPr lang="zh-CN" altLang="en-US" b="1" dirty="0" smtClean="0">
                <a:latin typeface="方正兰亭超细黑简体" pitchFamily="2" charset="-122"/>
                <a:ea typeface="方正兰亭超细黑简体" pitchFamily="2" charset="-122"/>
              </a:rPr>
              <a:t>二</a:t>
            </a:r>
            <a:r>
              <a:rPr lang="en-US" altLang="zh-CN" b="1" dirty="0" smtClean="0">
                <a:latin typeface="方正兰亭超细黑简体" pitchFamily="2" charset="-122"/>
                <a:ea typeface="方正兰亭超细黑简体" pitchFamily="2" charset="-122"/>
              </a:rPr>
              <a:t>.</a:t>
            </a:r>
            <a:r>
              <a:rPr lang="zh-CN" altLang="en-US" b="1" dirty="0" smtClean="0">
                <a:latin typeface="方正兰亭超细黑简体" pitchFamily="2" charset="-122"/>
                <a:ea typeface="方正兰亭超细黑简体" pitchFamily="2" charset="-122"/>
              </a:rPr>
              <a:t>人际交往　　在这次实践中最让我有感触的就是在人际交往方面。大家都知道社会上的人际交往是非常复杂的。我想大家都很难说的清楚，只有经历了才能了解，才能有深刻的体会。酒店就像是一个大染缸什么样的人都有，大家为了工作走到了一起，每个人都有自己的思想和个性，要想和他们搞好关系好就需要许多的技巧。在交往中如果我们不能够去改变什么东西，那么我们就要采用各种方法去适应它。这次实践让我掌握到了许多的东西，但最重要的就是在待人处事，如何处理好人际关系方面有了很大的进步。同时在这次实践中也让我深深的体会到，在实践的过程中，我们应勤于动手，不断琢磨，不断学习，不断积累，不懂的地方要多问，请教师傅，多和同事们沟通，共同协作。 　　</a:t>
            </a:r>
            <a:endParaRPr lang="zh-CN" altLang="zh-CN" b="1" dirty="0">
              <a:latin typeface="方正兰亭超细黑简体" pitchFamily="2" charset="-122"/>
              <a:ea typeface="方正兰亭超细黑简体" pitchFamily="2" charset="-122"/>
            </a:endParaRPr>
          </a:p>
        </p:txBody>
      </p:sp>
      <p:sp>
        <p:nvSpPr>
          <p:cNvPr id="6" name="TextBox 5"/>
          <p:cNvSpPr txBox="1"/>
          <p:nvPr/>
        </p:nvSpPr>
        <p:spPr>
          <a:xfrm>
            <a:off x="9268288" y="6225324"/>
            <a:ext cx="914400" cy="369332"/>
          </a:xfrm>
          <a:prstGeom prst="rect">
            <a:avLst/>
          </a:prstGeom>
          <a:noFill/>
        </p:spPr>
        <p:txBody>
          <a:bodyPr wrap="square" rtlCol="0">
            <a:spAutoFit/>
          </a:bodyPr>
          <a:lstStyle/>
          <a:p>
            <a:r>
              <a:rPr lang="en-US" altLang="zh-CN" dirty="0" smtClean="0"/>
              <a:t>1-1</a:t>
            </a:r>
            <a:endParaRPr lang="zh-CN" altLang="en-US" dirty="0"/>
          </a:p>
        </p:txBody>
      </p:sp>
      <p:cxnSp>
        <p:nvCxnSpPr>
          <p:cNvPr id="7" name="直线连接符 28"/>
          <p:cNvCxnSpPr/>
          <p:nvPr/>
        </p:nvCxnSpPr>
        <p:spPr>
          <a:xfrm flipV="1">
            <a:off x="1762949" y="390621"/>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8" name="直线连接符 28"/>
          <p:cNvCxnSpPr/>
          <p:nvPr/>
        </p:nvCxnSpPr>
        <p:spPr>
          <a:xfrm flipV="1">
            <a:off x="7522188" y="390625"/>
            <a:ext cx="2660500" cy="2"/>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7659422" y="500680"/>
            <a:ext cx="1287263" cy="369332"/>
          </a:xfrm>
          <a:prstGeom prst="rect">
            <a:avLst/>
          </a:prstGeom>
          <a:noFill/>
        </p:spPr>
        <p:txBody>
          <a:bodyPr wrap="square" rtlCol="0">
            <a:spAutoFit/>
          </a:bodyPr>
          <a:lstStyle/>
          <a:p>
            <a:r>
              <a:rPr lang="zh-CN" altLang="en-US" dirty="0" smtClean="0">
                <a:latin typeface="楷体" pitchFamily="49" charset="-122"/>
                <a:ea typeface="楷体" pitchFamily="49" charset="-122"/>
              </a:rPr>
              <a:t>李雪睿</a:t>
            </a:r>
            <a:endParaRPr lang="zh-CN" altLang="en-US"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p:blipFill>
        <p:spPr>
          <a:xfrm>
            <a:off x="2930467" y="1203759"/>
            <a:ext cx="4988415" cy="4988415"/>
          </a:xfrm>
          <a:prstGeom prst="rect">
            <a:avLst/>
          </a:prstGeom>
        </p:spPr>
      </p:pic>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873841" y="100571"/>
            <a:ext cx="3045041"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实习心得</a:t>
            </a:r>
            <a:r>
              <a:rPr lang="en-US" altLang="zh-CN" sz="4400" b="1" dirty="0" smtClean="0">
                <a:latin typeface="方正兰亭超细黑简体" pitchFamily="2" charset="-122"/>
                <a:ea typeface="方正兰亭超细黑简体" pitchFamily="2" charset="-122"/>
              </a:rPr>
              <a:t>-1</a:t>
            </a:r>
            <a:endParaRPr lang="zh-CN" altLang="en-US" sz="4400" b="1" dirty="0">
              <a:latin typeface="方正兰亭超细黑简体" pitchFamily="2" charset="-122"/>
              <a:ea typeface="方正兰亭超细黑简体" pitchFamily="2" charset="-122"/>
            </a:endParaRPr>
          </a:p>
        </p:txBody>
      </p:sp>
      <p:sp>
        <p:nvSpPr>
          <p:cNvPr id="4" name="TextBox 3"/>
          <p:cNvSpPr txBox="1"/>
          <p:nvPr/>
        </p:nvSpPr>
        <p:spPr>
          <a:xfrm>
            <a:off x="861134" y="745724"/>
            <a:ext cx="10449018" cy="5324535"/>
          </a:xfrm>
          <a:prstGeom prst="rect">
            <a:avLst/>
          </a:prstGeom>
          <a:noFill/>
        </p:spPr>
        <p:txBody>
          <a:bodyPr wrap="square" rtlCol="0">
            <a:spAutoFit/>
          </a:bodyPr>
          <a:lstStyle/>
          <a:p>
            <a:pPr indent="457200"/>
            <a:r>
              <a:rPr lang="zh-CN" altLang="en-US" sz="2000" b="1" dirty="0" smtClean="0">
                <a:latin typeface="方正兰亭超细黑简体" pitchFamily="2" charset="-122"/>
                <a:ea typeface="方正兰亭超细黑简体" pitchFamily="2" charset="-122"/>
              </a:rPr>
              <a:t>三</a:t>
            </a:r>
            <a:r>
              <a:rPr lang="en-US" altLang="zh-CN" sz="2000" b="1" dirty="0" smtClean="0">
                <a:latin typeface="方正兰亭超细黑简体" pitchFamily="2" charset="-122"/>
                <a:ea typeface="方正兰亭超细黑简体" pitchFamily="2" charset="-122"/>
              </a:rPr>
              <a:t>.</a:t>
            </a:r>
            <a:r>
              <a:rPr lang="zh-CN" altLang="en-US" sz="2000" b="1" dirty="0" smtClean="0">
                <a:latin typeface="方正兰亭超细黑简体" pitchFamily="2" charset="-122"/>
                <a:ea typeface="方正兰亭超细黑简体" pitchFamily="2" charset="-122"/>
              </a:rPr>
              <a:t>管理者的管理　　</a:t>
            </a:r>
            <a:endParaRPr lang="en-US" altLang="zh-CN" sz="2000" b="1" dirty="0" smtClean="0">
              <a:latin typeface="方正兰亭超细黑简体" pitchFamily="2" charset="-122"/>
              <a:ea typeface="方正兰亭超细黑简体" pitchFamily="2" charset="-122"/>
            </a:endParaRPr>
          </a:p>
          <a:p>
            <a:pPr indent="457200"/>
            <a:r>
              <a:rPr lang="zh-CN" altLang="en-US" sz="2000" b="1" dirty="0" smtClean="0">
                <a:latin typeface="方正兰亭超细黑简体" pitchFamily="2" charset="-122"/>
                <a:ea typeface="方正兰亭超细黑简体" pitchFamily="2" charset="-122"/>
              </a:rPr>
              <a:t>在一个酒店里面有许多的管理员，他们就如同我们学校里面的领导和班上的班干部。要想成为一名好的管理员就要有一套属于自己的好的管理方案。以的管理方法去管理好自己的每一位员工。但在管理的方法上我们要因人而异，面对不同的员工要有不同的管理方案，这样你的员工才会服从你。</a:t>
            </a:r>
            <a:endParaRPr lang="en-US" altLang="zh-CN" sz="2000" b="1" dirty="0" smtClean="0">
              <a:latin typeface="方正兰亭超细黑简体" pitchFamily="2" charset="-122"/>
              <a:ea typeface="方正兰亭超细黑简体" pitchFamily="2" charset="-122"/>
            </a:endParaRPr>
          </a:p>
          <a:p>
            <a:pPr indent="457200"/>
            <a:r>
              <a:rPr lang="zh-CN" altLang="en-US" sz="2000" b="1" dirty="0" smtClean="0">
                <a:latin typeface="方正兰亭超细黑简体" pitchFamily="2" charset="-122"/>
                <a:ea typeface="方正兰亭超细黑简体" pitchFamily="2" charset="-122"/>
              </a:rPr>
              <a:t>四</a:t>
            </a:r>
            <a:r>
              <a:rPr lang="en-US" altLang="zh-CN" sz="2000" b="1" dirty="0" smtClean="0">
                <a:latin typeface="方正兰亭超细黑简体" pitchFamily="2" charset="-122"/>
                <a:ea typeface="方正兰亭超细黑简体" pitchFamily="2" charset="-122"/>
              </a:rPr>
              <a:t>.</a:t>
            </a:r>
            <a:r>
              <a:rPr lang="zh-CN" altLang="en-US" sz="2000" b="1" dirty="0" smtClean="0">
                <a:latin typeface="方正兰亭超细黑简体" pitchFamily="2" charset="-122"/>
                <a:ea typeface="方正兰亭超细黑简体" pitchFamily="2" charset="-122"/>
              </a:rPr>
              <a:t>自强自立　　</a:t>
            </a:r>
            <a:endParaRPr lang="en-US" altLang="zh-CN" sz="2000" b="1" dirty="0" smtClean="0">
              <a:latin typeface="方正兰亭超细黑简体" pitchFamily="2" charset="-122"/>
              <a:ea typeface="方正兰亭超细黑简体" pitchFamily="2" charset="-122"/>
            </a:endParaRPr>
          </a:p>
          <a:p>
            <a:pPr indent="457200"/>
            <a:r>
              <a:rPr lang="zh-CN" altLang="en-US" sz="2000" b="1" dirty="0" smtClean="0">
                <a:latin typeface="方正兰亭超细黑简体" pitchFamily="2" charset="-122"/>
                <a:ea typeface="方正兰亭超细黑简体" pitchFamily="2" charset="-122"/>
              </a:rPr>
              <a:t>在家里的时候我们有自己父母的照顾、关心、呵护，生活过的无忧无虑。但是只有我们走进了社会，参加工作的时候，不管我们遇到了什么样的困难、挫折，都要靠我们自己独自一个人去解决，去承担。在这一个月的实践中也让我懂得了自强自立。凡事都要靠自己，现在就算父母不在我的身边我也能够自己独立。在这五个半月的实践中我中途差点就放弃了，工作的单调，脚上的病痛，天气的炎热，身上的痱子，都差点使我放弃。但是我还是撑了过来，我战胜了自己，我也能自强自立。       最后我想说的是：实习是一个人从青涩走向成熟的第一个驿站，是通向实际工作的第一个人生转折点吧。带着幸运和幸福的感受我们开始我们大学必要走的路程。实习是残酷的也是可以收获成功和希望的季节，我们都必须紧紧的牢记自己的目标和理想在自己的实践岗位上尽职尽责，不辞辛苦，勇于奉献，辛勤劳动，最终实现自己的预定目标，不给学校丢脸，不给自己摸黑，用自己的能力证明，我们是一个强者，不论从工作还是学习。</a:t>
            </a:r>
            <a:endParaRPr lang="zh-CN" altLang="zh-CN" sz="2000" b="1" dirty="0">
              <a:latin typeface="方正兰亭超细黑简体" pitchFamily="2" charset="-122"/>
              <a:ea typeface="方正兰亭超细黑简体" pitchFamily="2" charset="-122"/>
            </a:endParaRPr>
          </a:p>
        </p:txBody>
      </p:sp>
      <p:sp>
        <p:nvSpPr>
          <p:cNvPr id="7" name="TextBox 6"/>
          <p:cNvSpPr txBox="1"/>
          <p:nvPr/>
        </p:nvSpPr>
        <p:spPr>
          <a:xfrm>
            <a:off x="9339308" y="6192174"/>
            <a:ext cx="1393794" cy="369332"/>
          </a:xfrm>
          <a:prstGeom prst="rect">
            <a:avLst/>
          </a:prstGeom>
          <a:noFill/>
        </p:spPr>
        <p:txBody>
          <a:bodyPr wrap="square" rtlCol="0">
            <a:spAutoFit/>
          </a:bodyPr>
          <a:lstStyle/>
          <a:p>
            <a:r>
              <a:rPr lang="en-US" altLang="zh-CN" dirty="0" smtClean="0"/>
              <a:t>1-2</a:t>
            </a:r>
            <a:endParaRPr lang="zh-CN" altLang="en-US" dirty="0"/>
          </a:p>
        </p:txBody>
      </p:sp>
      <p:cxnSp>
        <p:nvCxnSpPr>
          <p:cNvPr id="8" name="直线连接符 28"/>
          <p:cNvCxnSpPr/>
          <p:nvPr/>
        </p:nvCxnSpPr>
        <p:spPr>
          <a:xfrm flipV="1">
            <a:off x="2053543" y="372860"/>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9" name="直线连接符 28"/>
          <p:cNvCxnSpPr/>
          <p:nvPr/>
        </p:nvCxnSpPr>
        <p:spPr>
          <a:xfrm flipV="1">
            <a:off x="7918882" y="390623"/>
            <a:ext cx="2660500" cy="2"/>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8029852" y="621437"/>
            <a:ext cx="878889" cy="369332"/>
          </a:xfrm>
          <a:prstGeom prst="rect">
            <a:avLst/>
          </a:prstGeom>
          <a:noFill/>
        </p:spPr>
        <p:txBody>
          <a:bodyPr wrap="square" rtlCol="0">
            <a:spAutoFit/>
          </a:bodyPr>
          <a:lstStyle/>
          <a:p>
            <a:r>
              <a:rPr lang="zh-CN" altLang="en-US" dirty="0" smtClean="0">
                <a:latin typeface="楷体" pitchFamily="49" charset="-122"/>
                <a:ea typeface="楷体" pitchFamily="49" charset="-122"/>
              </a:rPr>
              <a:t>李雪睿</a:t>
            </a:r>
            <a:endParaRPr lang="zh-CN" altLang="en-US"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p:blipFill>
        <p:spPr>
          <a:xfrm>
            <a:off x="2930467" y="1203759"/>
            <a:ext cx="4988415" cy="4988415"/>
          </a:xfrm>
          <a:prstGeom prst="rect">
            <a:avLst/>
          </a:prstGeom>
        </p:spPr>
      </p:pic>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249163" y="100571"/>
            <a:ext cx="313381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实习心得</a:t>
            </a:r>
            <a:r>
              <a:rPr lang="en-US" altLang="zh-CN" sz="4400" b="1" dirty="0" smtClean="0">
                <a:latin typeface="方正兰亭超细黑简体" pitchFamily="2" charset="-122"/>
                <a:ea typeface="方正兰亭超细黑简体" pitchFamily="2" charset="-122"/>
              </a:rPr>
              <a:t>-2</a:t>
            </a:r>
            <a:r>
              <a:rPr lang="zh-CN" altLang="en-US" sz="4400" b="1" dirty="0" smtClean="0">
                <a:latin typeface="方正兰亭超细黑简体" pitchFamily="2" charset="-122"/>
                <a:ea typeface="方正兰亭超细黑简体" pitchFamily="2" charset="-122"/>
              </a:rPr>
              <a:t>     </a:t>
            </a:r>
            <a:endParaRPr lang="zh-CN" altLang="en-US" sz="4400" b="1" dirty="0">
              <a:latin typeface="方正兰亭超细黑简体" pitchFamily="2" charset="-122"/>
              <a:ea typeface="方正兰亭超细黑简体" pitchFamily="2" charset="-122"/>
            </a:endParaRPr>
          </a:p>
        </p:txBody>
      </p:sp>
      <p:sp>
        <p:nvSpPr>
          <p:cNvPr id="4" name="TextBox 3"/>
          <p:cNvSpPr txBox="1"/>
          <p:nvPr/>
        </p:nvSpPr>
        <p:spPr>
          <a:xfrm>
            <a:off x="1012054" y="985421"/>
            <a:ext cx="9579006" cy="5078313"/>
          </a:xfrm>
          <a:prstGeom prst="rect">
            <a:avLst/>
          </a:prstGeom>
          <a:noFill/>
        </p:spPr>
        <p:txBody>
          <a:bodyPr wrap="square" rtlCol="0">
            <a:spAutoFit/>
          </a:bodyPr>
          <a:lstStyle/>
          <a:p>
            <a:r>
              <a:rPr lang="zh-CN" altLang="zh-CN" b="1" dirty="0" smtClean="0">
                <a:latin typeface="方正兰亭超细黑简体" pitchFamily="2" charset="-122"/>
                <a:ea typeface="方正兰亭超细黑简体" pitchFamily="2" charset="-122"/>
              </a:rPr>
              <a:t>本次酒店实习</a:t>
            </a:r>
            <a:r>
              <a:rPr lang="zh-CN" altLang="en-US" b="1" dirty="0" smtClean="0">
                <a:latin typeface="方正兰亭超细黑简体" pitchFamily="2" charset="-122"/>
                <a:ea typeface="方正兰亭超细黑简体" pitchFamily="2" charset="-122"/>
              </a:rPr>
              <a:t>收货颇多，感触也十分的深刻。总的来说，我总结为以下的几个方面：</a:t>
            </a:r>
            <a:endParaRPr lang="zh-CN" altLang="zh-CN" b="1" dirty="0" smtClean="0">
              <a:latin typeface="方正兰亭超细黑简体" pitchFamily="2" charset="-122"/>
              <a:ea typeface="方正兰亭超细黑简体" pitchFamily="2" charset="-122"/>
            </a:endParaRPr>
          </a:p>
          <a:p>
            <a:r>
              <a:rPr lang="en-US" altLang="zh-CN" b="1" dirty="0" smtClean="0">
                <a:latin typeface="方正兰亭超细黑简体" pitchFamily="2" charset="-122"/>
                <a:ea typeface="方正兰亭超细黑简体" pitchFamily="2" charset="-122"/>
              </a:rPr>
              <a:t> 1</a:t>
            </a:r>
            <a:r>
              <a:rPr lang="zh-CN" altLang="zh-CN" b="1" dirty="0" smtClean="0">
                <a:latin typeface="方正兰亭超细黑简体" pitchFamily="2" charset="-122"/>
                <a:ea typeface="方正兰亭超细黑简体" pitchFamily="2" charset="-122"/>
              </a:rPr>
              <a:t>、酒店之潜规则：客人永远是对的。</a:t>
            </a:r>
            <a:endParaRPr lang="zh-CN" altLang="zh-CN" b="1" dirty="0" smtClean="0">
              <a:latin typeface="方正兰亭超细黑简体" pitchFamily="2" charset="-122"/>
              <a:ea typeface="方正兰亭超细黑简体" pitchFamily="2" charset="-122"/>
            </a:endParaRPr>
          </a:p>
          <a:p>
            <a:r>
              <a:rPr lang="en-US" altLang="zh-CN" b="1" dirty="0" smtClean="0">
                <a:latin typeface="方正兰亭超细黑简体" pitchFamily="2" charset="-122"/>
                <a:ea typeface="方正兰亭超细黑简体" pitchFamily="2" charset="-122"/>
              </a:rPr>
              <a:t> 2</a:t>
            </a:r>
            <a:r>
              <a:rPr lang="zh-CN" altLang="zh-CN" b="1" dirty="0" smtClean="0">
                <a:latin typeface="方正兰亭超细黑简体" pitchFamily="2" charset="-122"/>
                <a:ea typeface="方正兰亭超细黑简体" pitchFamily="2" charset="-122"/>
              </a:rPr>
              <a:t>、人际沟通。</a:t>
            </a:r>
            <a:endParaRPr lang="zh-CN" altLang="zh-CN" b="1" dirty="0" smtClean="0">
              <a:latin typeface="方正兰亭超细黑简体" pitchFamily="2" charset="-122"/>
              <a:ea typeface="方正兰亭超细黑简体" pitchFamily="2" charset="-122"/>
            </a:endParaRPr>
          </a:p>
          <a:p>
            <a:r>
              <a:rPr lang="en-US" altLang="zh-CN" b="1" dirty="0" smtClean="0">
                <a:latin typeface="方正兰亭超细黑简体" pitchFamily="2" charset="-122"/>
                <a:ea typeface="方正兰亭超细黑简体" pitchFamily="2" charset="-122"/>
              </a:rPr>
              <a:t> </a:t>
            </a:r>
            <a:r>
              <a:rPr lang="zh-CN" altLang="zh-CN" b="1" dirty="0" smtClean="0">
                <a:latin typeface="方正兰亭超细黑简体" pitchFamily="2" charset="-122"/>
                <a:ea typeface="方正兰亭超细黑简体" pitchFamily="2" charset="-122"/>
              </a:rPr>
              <a:t>（</a:t>
            </a:r>
            <a:r>
              <a:rPr lang="en-US" altLang="zh-CN" b="1" dirty="0" smtClean="0">
                <a:latin typeface="方正兰亭超细黑简体" pitchFamily="2" charset="-122"/>
                <a:ea typeface="方正兰亭超细黑简体" pitchFamily="2" charset="-122"/>
              </a:rPr>
              <a:t>1</a:t>
            </a:r>
            <a:r>
              <a:rPr lang="zh-CN" altLang="zh-CN" b="1" dirty="0" smtClean="0">
                <a:latin typeface="方正兰亭超细黑简体" pitchFamily="2" charset="-122"/>
                <a:ea typeface="方正兰亭超细黑简体" pitchFamily="2" charset="-122"/>
              </a:rPr>
              <a:t>）与上司沟通。酒店是个分工明确的地方，所以相对的“等级”也比较分明。与上司的沟通需要注意</a:t>
            </a:r>
            <a:r>
              <a:rPr lang="en-US" altLang="zh-CN" b="1" dirty="0" smtClean="0">
                <a:latin typeface="方正兰亭超细黑简体" pitchFamily="2" charset="-122"/>
                <a:ea typeface="方正兰亭超细黑简体" pitchFamily="2" charset="-122"/>
              </a:rPr>
              <a:t>      </a:t>
            </a:r>
            <a:r>
              <a:rPr lang="zh-CN" altLang="zh-CN" b="1" dirty="0" smtClean="0">
                <a:latin typeface="方正兰亭超细黑简体" pitchFamily="2" charset="-122"/>
                <a:ea typeface="方正兰亭超细黑简体" pitchFamily="2" charset="-122"/>
              </a:rPr>
              <a:t>低调、谦虚以及服从。</a:t>
            </a:r>
            <a:endParaRPr lang="zh-CN" altLang="zh-CN" b="1" dirty="0" smtClean="0">
              <a:latin typeface="方正兰亭超细黑简体" pitchFamily="2" charset="-122"/>
              <a:ea typeface="方正兰亭超细黑简体" pitchFamily="2" charset="-122"/>
            </a:endParaRPr>
          </a:p>
          <a:p>
            <a:r>
              <a:rPr lang="en-US" altLang="zh-CN" b="1" dirty="0" smtClean="0">
                <a:latin typeface="方正兰亭超细黑简体" pitchFamily="2" charset="-122"/>
                <a:ea typeface="方正兰亭超细黑简体" pitchFamily="2" charset="-122"/>
              </a:rPr>
              <a:t> </a:t>
            </a:r>
            <a:r>
              <a:rPr lang="zh-CN" altLang="zh-CN" b="1" dirty="0" smtClean="0">
                <a:latin typeface="方正兰亭超细黑简体" pitchFamily="2" charset="-122"/>
                <a:ea typeface="方正兰亭超细黑简体" pitchFamily="2" charset="-122"/>
              </a:rPr>
              <a:t>（</a:t>
            </a:r>
            <a:r>
              <a:rPr lang="en-US" altLang="zh-CN" b="1" dirty="0" smtClean="0">
                <a:latin typeface="方正兰亭超细黑简体" pitchFamily="2" charset="-122"/>
                <a:ea typeface="方正兰亭超细黑简体" pitchFamily="2" charset="-122"/>
              </a:rPr>
              <a:t>2</a:t>
            </a:r>
            <a:r>
              <a:rPr lang="zh-CN" altLang="zh-CN" b="1" dirty="0" smtClean="0">
                <a:latin typeface="方正兰亭超细黑简体" pitchFamily="2" charset="-122"/>
                <a:ea typeface="方正兰亭超细黑简体" pitchFamily="2" charset="-122"/>
              </a:rPr>
              <a:t>）与同事沟通。由于大家之间存在着共同利益，所以作为实习生的我们在这些共同利益面前，需要做到的是退让，才能使得我们与同事之间和睦相处。</a:t>
            </a:r>
            <a:endParaRPr lang="zh-CN" altLang="zh-CN" b="1" dirty="0" smtClean="0">
              <a:latin typeface="方正兰亭超细黑简体" pitchFamily="2" charset="-122"/>
              <a:ea typeface="方正兰亭超细黑简体" pitchFamily="2" charset="-122"/>
            </a:endParaRPr>
          </a:p>
          <a:p>
            <a:r>
              <a:rPr lang="en-US" altLang="zh-CN" b="1" dirty="0" smtClean="0">
                <a:latin typeface="方正兰亭超细黑简体" pitchFamily="2" charset="-122"/>
                <a:ea typeface="方正兰亭超细黑简体" pitchFamily="2" charset="-122"/>
              </a:rPr>
              <a:t> </a:t>
            </a:r>
            <a:r>
              <a:rPr lang="zh-CN" altLang="zh-CN" b="1" dirty="0" smtClean="0">
                <a:latin typeface="方正兰亭超细黑简体" pitchFamily="2" charset="-122"/>
                <a:ea typeface="方正兰亭超细黑简体" pitchFamily="2" charset="-122"/>
              </a:rPr>
              <a:t>（</a:t>
            </a:r>
            <a:r>
              <a:rPr lang="en-US" altLang="zh-CN" b="1" dirty="0" smtClean="0">
                <a:latin typeface="方正兰亭超细黑简体" pitchFamily="2" charset="-122"/>
                <a:ea typeface="方正兰亭超细黑简体" pitchFamily="2" charset="-122"/>
              </a:rPr>
              <a:t>3</a:t>
            </a:r>
            <a:r>
              <a:rPr lang="zh-CN" altLang="zh-CN" b="1" dirty="0" smtClean="0">
                <a:latin typeface="方正兰亭超细黑简体" pitchFamily="2" charset="-122"/>
                <a:ea typeface="方正兰亭超细黑简体" pitchFamily="2" charset="-122"/>
              </a:rPr>
              <a:t>）与客人沟通。这是酒店行业工作中最重要的一点，也就是一个角色的问题。作为服务员，我们要做到的，是换位思考，想想自己在消费时的一些行为，可能就会宽容的接受客人了。我们工作的目的是得到利益，而客人就是利益的源头，因此我们需要对客人做到更多的宽容与理解。</a:t>
            </a:r>
            <a:endParaRPr lang="zh-CN" altLang="zh-CN" b="1" dirty="0" smtClean="0">
              <a:latin typeface="方正兰亭超细黑简体" pitchFamily="2" charset="-122"/>
              <a:ea typeface="方正兰亭超细黑简体" pitchFamily="2" charset="-122"/>
            </a:endParaRPr>
          </a:p>
          <a:p>
            <a:r>
              <a:rPr lang="en-US" altLang="zh-CN" b="1" dirty="0" smtClean="0">
                <a:latin typeface="方正兰亭超细黑简体" pitchFamily="2" charset="-122"/>
                <a:ea typeface="方正兰亭超细黑简体" pitchFamily="2" charset="-122"/>
              </a:rPr>
              <a:t> 3</a:t>
            </a:r>
            <a:r>
              <a:rPr lang="zh-CN" altLang="zh-CN" b="1" dirty="0" smtClean="0">
                <a:latin typeface="方正兰亭超细黑简体" pitchFamily="2" charset="-122"/>
                <a:ea typeface="方正兰亭超细黑简体" pitchFamily="2" charset="-122"/>
              </a:rPr>
              <a:t>、酒店文化。“名牌的一半是文化”，酒店文化是酒店无形价值的体现，只有将这种无形资产转化到具体实践的过程中，才能使酒店的凝聚力和向心力不断增强，成为酒店共同价值观的核心。才能更好的完成酒店的目标。酒店要提高竞争力，各个要素之间是相互联系、相互依存的，很难单独形成一种竞争优势，它必须在酒店内部与酒店文化管理系统进行有机的整合，并与酒店文化融为一体。只有这样，才能形成酒店独特的核心竞争力。一个酒店要有自己的特色，必须要有自己独具特色的酒店文化和精神底蕴，因为健康、优秀的酒店文化才是形成酒店竞争力不可或缺的关键因素。</a:t>
            </a:r>
            <a:endParaRPr lang="zh-CN" altLang="zh-CN" b="1" dirty="0">
              <a:latin typeface="方正兰亭超细黑简体" pitchFamily="2" charset="-122"/>
              <a:ea typeface="方正兰亭超细黑简体" pitchFamily="2" charset="-122"/>
            </a:endParaRPr>
          </a:p>
        </p:txBody>
      </p:sp>
      <p:sp>
        <p:nvSpPr>
          <p:cNvPr id="6" name="TextBox 5"/>
          <p:cNvSpPr txBox="1"/>
          <p:nvPr/>
        </p:nvSpPr>
        <p:spPr>
          <a:xfrm>
            <a:off x="9277165" y="6192174"/>
            <a:ext cx="1509204" cy="369332"/>
          </a:xfrm>
          <a:prstGeom prst="rect">
            <a:avLst/>
          </a:prstGeom>
          <a:noFill/>
        </p:spPr>
        <p:txBody>
          <a:bodyPr wrap="square" rtlCol="0">
            <a:spAutoFit/>
          </a:bodyPr>
          <a:lstStyle/>
          <a:p>
            <a:r>
              <a:rPr lang="en-US" altLang="zh-CN" dirty="0" smtClean="0"/>
              <a:t>2-1</a:t>
            </a:r>
            <a:endParaRPr lang="zh-CN" altLang="en-US" dirty="0"/>
          </a:p>
        </p:txBody>
      </p:sp>
      <p:cxnSp>
        <p:nvCxnSpPr>
          <p:cNvPr id="7" name="直线连接符 28"/>
          <p:cNvCxnSpPr/>
          <p:nvPr/>
        </p:nvCxnSpPr>
        <p:spPr>
          <a:xfrm flipV="1">
            <a:off x="1588663" y="390621"/>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8" name="直线连接符 28"/>
          <p:cNvCxnSpPr/>
          <p:nvPr/>
        </p:nvCxnSpPr>
        <p:spPr>
          <a:xfrm flipV="1">
            <a:off x="7333995" y="390623"/>
            <a:ext cx="2660500" cy="2"/>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7599285" y="616089"/>
            <a:ext cx="1677880" cy="369332"/>
          </a:xfrm>
          <a:prstGeom prst="rect">
            <a:avLst/>
          </a:prstGeom>
          <a:noFill/>
        </p:spPr>
        <p:txBody>
          <a:bodyPr wrap="square" rtlCol="0">
            <a:spAutoFit/>
          </a:bodyPr>
          <a:lstStyle/>
          <a:p>
            <a:r>
              <a:rPr lang="zh-CN" altLang="en-US" dirty="0" smtClean="0">
                <a:latin typeface="楷体" pitchFamily="49" charset="-122"/>
                <a:ea typeface="楷体" pitchFamily="49" charset="-122"/>
              </a:rPr>
              <a:t>张宇豪</a:t>
            </a:r>
            <a:endParaRPr lang="zh-CN" altLang="en-US"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p:blipFill>
        <p:spPr>
          <a:xfrm>
            <a:off x="2930467" y="1203759"/>
            <a:ext cx="4988415" cy="4988415"/>
          </a:xfrm>
          <a:prstGeom prst="rect">
            <a:avLst/>
          </a:prstGeom>
        </p:spPr>
      </p:pic>
      <p:sp>
        <p:nvSpPr>
          <p:cNvPr id="13" name="矩形 12"/>
          <p:cNvSpPr/>
          <p:nvPr/>
        </p:nvSpPr>
        <p:spPr>
          <a:xfrm>
            <a:off x="4714043" y="372862"/>
            <a:ext cx="3204839" cy="4971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249163" y="100571"/>
            <a:ext cx="3630967"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实习心得</a:t>
            </a:r>
            <a:r>
              <a:rPr lang="en-US" altLang="zh-CN" sz="4400" b="1" dirty="0" smtClean="0">
                <a:latin typeface="方正兰亭超细黑简体" pitchFamily="2" charset="-122"/>
                <a:ea typeface="方正兰亭超细黑简体" pitchFamily="2" charset="-122"/>
              </a:rPr>
              <a:t>-2</a:t>
            </a:r>
            <a:endParaRPr lang="zh-CN" altLang="en-US" sz="4400" b="1" dirty="0">
              <a:latin typeface="方正兰亭超细黑简体" pitchFamily="2" charset="-122"/>
              <a:ea typeface="方正兰亭超细黑简体" pitchFamily="2" charset="-122"/>
            </a:endParaRPr>
          </a:p>
        </p:txBody>
      </p:sp>
      <p:sp>
        <p:nvSpPr>
          <p:cNvPr id="4" name="TextBox 3"/>
          <p:cNvSpPr txBox="1"/>
          <p:nvPr/>
        </p:nvSpPr>
        <p:spPr>
          <a:xfrm>
            <a:off x="994299" y="1242874"/>
            <a:ext cx="9632273" cy="4678204"/>
          </a:xfrm>
          <a:prstGeom prst="rect">
            <a:avLst/>
          </a:prstGeom>
          <a:noFill/>
        </p:spPr>
        <p:txBody>
          <a:bodyPr wrap="square" rtlCol="0">
            <a:spAutoFit/>
          </a:bodyPr>
          <a:lstStyle/>
          <a:p>
            <a:r>
              <a:rPr lang="en-US" altLang="zh-CN" dirty="0" smtClean="0"/>
              <a:t> </a:t>
            </a:r>
            <a:r>
              <a:rPr lang="en-US" altLang="zh-CN" sz="2000" b="1" dirty="0" smtClean="0">
                <a:latin typeface="方正兰亭超细黑简体" pitchFamily="2" charset="-122"/>
                <a:ea typeface="方正兰亭超细黑简体" pitchFamily="2" charset="-122"/>
              </a:rPr>
              <a:t>4</a:t>
            </a:r>
            <a:r>
              <a:rPr lang="zh-CN" altLang="zh-CN" sz="2000" b="1" dirty="0" smtClean="0">
                <a:latin typeface="方正兰亭超细黑简体" pitchFamily="2" charset="-122"/>
                <a:ea typeface="方正兰亭超细黑简体" pitchFamily="2" charset="-122"/>
              </a:rPr>
              <a:t>、关于理论知识。实习是让自己学的理论知识由困难变简单再变困难的过程。</a:t>
            </a:r>
            <a:endParaRPr lang="zh-CN" altLang="zh-CN" sz="2000" b="1" dirty="0" smtClean="0">
              <a:latin typeface="方正兰亭超细黑简体" pitchFamily="2" charset="-122"/>
              <a:ea typeface="方正兰亭超细黑简体" pitchFamily="2" charset="-122"/>
            </a:endParaRPr>
          </a:p>
          <a:p>
            <a:r>
              <a:rPr lang="zh-CN" altLang="zh-CN" sz="2000" b="1" dirty="0" smtClean="0">
                <a:latin typeface="方正兰亭超细黑简体" pitchFamily="2" charset="-122"/>
                <a:ea typeface="方正兰亭超细黑简体" pitchFamily="2" charset="-122"/>
              </a:rPr>
              <a:t>通过这次实习，让我感触最深的就是对于服务行业来说，知识重要，但实践更加重要。进入职场以后，要做到的就是空杯心理，忘掉自己的学历，通过理论加实践来锻炼自己的能力。企业看中的不只是学历，更加看中的是能力。对于服务业，要做的第一件事就是真诚待人，放低姿态，踏踏实实地做好本职工作，在岗位上奋发向上，培养自己的实际操作能力，能力是成长的资本，是将来步入社会的立身之本。</a:t>
            </a:r>
            <a:endParaRPr lang="zh-CN" altLang="zh-CN" sz="2000" b="1" dirty="0" smtClean="0">
              <a:latin typeface="方正兰亭超细黑简体" pitchFamily="2" charset="-122"/>
              <a:ea typeface="方正兰亭超细黑简体" pitchFamily="2" charset="-122"/>
            </a:endParaRPr>
          </a:p>
          <a:p>
            <a:r>
              <a:rPr lang="en-US" altLang="zh-CN" sz="2000" b="1" dirty="0" smtClean="0">
                <a:latin typeface="方正兰亭超细黑简体" pitchFamily="2" charset="-122"/>
                <a:ea typeface="方正兰亭超细黑简体" pitchFamily="2" charset="-122"/>
              </a:rPr>
              <a:t>  </a:t>
            </a:r>
            <a:r>
              <a:rPr lang="zh-CN" altLang="zh-CN" sz="2000" b="1" dirty="0" smtClean="0">
                <a:latin typeface="方正兰亭超细黑简体" pitchFamily="2" charset="-122"/>
                <a:ea typeface="方正兰亭超细黑简体" pitchFamily="2" charset="-122"/>
              </a:rPr>
              <a:t>虽然只是为期半年的实习，让我感到收获很大，切身体会到工作的辛苦，尤其是服务行业，社会的复杂，实践的重要和读书的必要，实习期间我会认真结合书本知识，并按照酒店领导的指导慢慢开展工作，积极地学习酒店服务流程，日常操作程序，让我深刻的认识到，学习和实习的紧密结合不可分割，让我认识到了学习和实习的同等关系，实习主要是为了把所学专业知识及其在实际生活中的应用有一定的感性认识，从而帮助我将酒店管理课堂上所学的理论知识与实际经验相结合，为日后课程的学习打下良好的基础，更有利于对专业基础和专业课的学习理解与掌握。同时这次酒店实习的经验有助于日后就业。</a:t>
            </a:r>
            <a:endParaRPr lang="zh-CN" altLang="zh-CN" sz="2000" b="1" dirty="0" smtClean="0">
              <a:latin typeface="方正兰亭超细黑简体" pitchFamily="2" charset="-122"/>
              <a:ea typeface="方正兰亭超细黑简体" pitchFamily="2" charset="-122"/>
            </a:endParaRPr>
          </a:p>
          <a:p>
            <a:r>
              <a:rPr lang="en-US" altLang="zh-CN" dirty="0" smtClean="0"/>
              <a:t>  </a:t>
            </a:r>
            <a:endParaRPr lang="zh-CN" altLang="zh-CN" dirty="0"/>
          </a:p>
        </p:txBody>
      </p:sp>
      <p:sp>
        <p:nvSpPr>
          <p:cNvPr id="6" name="TextBox 5"/>
          <p:cNvSpPr txBox="1"/>
          <p:nvPr/>
        </p:nvSpPr>
        <p:spPr>
          <a:xfrm>
            <a:off x="9286043" y="6192174"/>
            <a:ext cx="1882066" cy="369332"/>
          </a:xfrm>
          <a:prstGeom prst="rect">
            <a:avLst/>
          </a:prstGeom>
          <a:noFill/>
        </p:spPr>
        <p:txBody>
          <a:bodyPr wrap="square" rtlCol="0">
            <a:spAutoFit/>
          </a:bodyPr>
          <a:lstStyle/>
          <a:p>
            <a:r>
              <a:rPr lang="en-US" altLang="zh-CN" dirty="0" smtClean="0"/>
              <a:t>2-2</a:t>
            </a:r>
            <a:endParaRPr lang="zh-CN" altLang="en-US" dirty="0"/>
          </a:p>
        </p:txBody>
      </p:sp>
      <p:cxnSp>
        <p:nvCxnSpPr>
          <p:cNvPr id="8" name="直线连接符 28"/>
          <p:cNvCxnSpPr/>
          <p:nvPr/>
        </p:nvCxnSpPr>
        <p:spPr>
          <a:xfrm flipV="1">
            <a:off x="1588663" y="523786"/>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9" name="直线连接符 28"/>
          <p:cNvCxnSpPr/>
          <p:nvPr/>
        </p:nvCxnSpPr>
        <p:spPr>
          <a:xfrm flipV="1">
            <a:off x="7422772" y="523788"/>
            <a:ext cx="2660500" cy="2"/>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8131945" y="685346"/>
            <a:ext cx="1455938" cy="369332"/>
          </a:xfrm>
          <a:prstGeom prst="rect">
            <a:avLst/>
          </a:prstGeom>
          <a:noFill/>
        </p:spPr>
        <p:txBody>
          <a:bodyPr wrap="square" rtlCol="0">
            <a:spAutoFit/>
          </a:bodyPr>
          <a:lstStyle/>
          <a:p>
            <a:r>
              <a:rPr lang="zh-CN" altLang="en-US" dirty="0" smtClean="0">
                <a:latin typeface="楷体" pitchFamily="49" charset="-122"/>
                <a:ea typeface="楷体" pitchFamily="49" charset="-122"/>
              </a:rPr>
              <a:t>张宇豪</a:t>
            </a:r>
            <a:endParaRPr lang="zh-CN" altLang="en-US"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8" name="文本框 7"/>
          <p:cNvSpPr txBox="1"/>
          <p:nvPr/>
        </p:nvSpPr>
        <p:spPr>
          <a:xfrm>
            <a:off x="1582057" y="2248211"/>
            <a:ext cx="9056914" cy="1200329"/>
          </a:xfrm>
          <a:prstGeom prst="rect">
            <a:avLst/>
          </a:prstGeom>
          <a:noFill/>
        </p:spPr>
        <p:txBody>
          <a:bodyPr wrap="square" rtlCol="0">
            <a:spAutoFit/>
          </a:bodyPr>
          <a:lstStyle/>
          <a:p>
            <a:pPr algn="ctr"/>
            <a:r>
              <a:rPr kumimoji="1" lang="zh-CN" altLang="en-US" sz="7200" b="1" spc="300" dirty="0" smtClean="0">
                <a:latin typeface="方正兰亭超细黑简体" pitchFamily="2" charset="-122"/>
                <a:ea typeface="方正兰亭超细黑简体" pitchFamily="2" charset="-122"/>
                <a:cs typeface="FZQingKeBenYueSongS-R-GB" charset="-122"/>
              </a:rPr>
              <a:t>感谢您的耐心观看</a:t>
            </a:r>
            <a:endParaRPr kumimoji="1" lang="zh-CN" altLang="en-US" sz="7200" b="1" spc="300" dirty="0">
              <a:latin typeface="方正兰亭超细黑简体" pitchFamily="2" charset="-122"/>
              <a:ea typeface="方正兰亭超细黑简体" pitchFamily="2" charset="-122"/>
              <a:cs typeface="FZQingKeBenYueSongS-R-GB" charset="-122"/>
            </a:endParaRPr>
          </a:p>
        </p:txBody>
      </p:sp>
      <p:grpSp>
        <p:nvGrpSpPr>
          <p:cNvPr id="2" name="组 28"/>
          <p:cNvGrpSpPr/>
          <p:nvPr/>
        </p:nvGrpSpPr>
        <p:grpSpPr>
          <a:xfrm>
            <a:off x="4585055" y="3988352"/>
            <a:ext cx="2879107" cy="388066"/>
            <a:chOff x="4305551" y="3329621"/>
            <a:chExt cx="2879107" cy="388066"/>
          </a:xfrm>
        </p:grpSpPr>
        <p:sp>
          <p:nvSpPr>
            <p:cNvPr id="11" name="文本框 10"/>
            <p:cNvSpPr txBox="1"/>
            <p:nvPr/>
          </p:nvSpPr>
          <p:spPr>
            <a:xfrm>
              <a:off x="4305551" y="3347133"/>
              <a:ext cx="184731" cy="338554"/>
            </a:xfrm>
            <a:prstGeom prst="rect">
              <a:avLst/>
            </a:prstGeom>
            <a:noFill/>
          </p:spPr>
          <p:txBody>
            <a:bodyPr wrap="none" rtlCol="0">
              <a:spAutoFit/>
            </a:bodyPr>
            <a:lstStyle/>
            <a:p>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14" name="椭圆 13"/>
            <p:cNvSpPr/>
            <p:nvPr/>
          </p:nvSpPr>
          <p:spPr>
            <a:xfrm>
              <a:off x="4852230" y="3329623"/>
              <a:ext cx="388063" cy="388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n>
                  <a:solidFill>
                    <a:schemeClr val="tx1"/>
                  </a:solidFill>
                </a:ln>
              </a:endParaRPr>
            </a:p>
          </p:txBody>
        </p:sp>
        <p:sp>
          <p:nvSpPr>
            <p:cNvPr id="15" name="文本框 14"/>
            <p:cNvSpPr txBox="1"/>
            <p:nvPr/>
          </p:nvSpPr>
          <p:spPr>
            <a:xfrm>
              <a:off x="4856008" y="3364385"/>
              <a:ext cx="389850" cy="338554"/>
            </a:xfrm>
            <a:prstGeom prst="rect">
              <a:avLst/>
            </a:prstGeom>
            <a:noFill/>
          </p:spPr>
          <p:txBody>
            <a:bodyPr wrap="none" rtlCol="0">
              <a:spAutoFit/>
            </a:bodyPr>
            <a:lstStyle/>
            <a:p>
              <a:r>
                <a:rPr kumimoji="1" lang="zh-CN" altLang="en-US" sz="1600" dirty="0" smtClean="0">
                  <a:ln>
                    <a:solidFill>
                      <a:schemeClr val="tx1"/>
                    </a:solidFill>
                  </a:ln>
                  <a:solidFill>
                    <a:schemeClr val="tx1">
                      <a:lumMod val="65000"/>
                      <a:lumOff val="35000"/>
                    </a:schemeClr>
                  </a:solidFill>
                  <a:latin typeface="Microsoft YaHei Light" charset="-122"/>
                  <a:ea typeface="Microsoft YaHei Light" charset="-122"/>
                  <a:cs typeface="Microsoft YaHei Light" charset="-122"/>
                </a:rPr>
                <a:t>实</a:t>
              </a:r>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17" name="椭圆 16"/>
            <p:cNvSpPr/>
            <p:nvPr/>
          </p:nvSpPr>
          <p:spPr>
            <a:xfrm>
              <a:off x="5388210" y="3329623"/>
              <a:ext cx="388063" cy="388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n>
                  <a:solidFill>
                    <a:schemeClr val="tx1"/>
                  </a:solidFill>
                </a:ln>
              </a:endParaRPr>
            </a:p>
          </p:txBody>
        </p:sp>
        <p:sp>
          <p:nvSpPr>
            <p:cNvPr id="18" name="文本框 17"/>
            <p:cNvSpPr txBox="1"/>
            <p:nvPr/>
          </p:nvSpPr>
          <p:spPr>
            <a:xfrm>
              <a:off x="5391988" y="3364385"/>
              <a:ext cx="389850" cy="338554"/>
            </a:xfrm>
            <a:prstGeom prst="rect">
              <a:avLst/>
            </a:prstGeom>
            <a:noFill/>
          </p:spPr>
          <p:txBody>
            <a:bodyPr wrap="none" rtlCol="0">
              <a:spAutoFit/>
            </a:bodyPr>
            <a:lstStyle/>
            <a:p>
              <a:r>
                <a:rPr kumimoji="1" lang="zh-CN" altLang="en-US" sz="1600" dirty="0" smtClean="0">
                  <a:ln>
                    <a:solidFill>
                      <a:schemeClr val="tx1"/>
                    </a:solidFill>
                  </a:ln>
                  <a:solidFill>
                    <a:schemeClr val="tx1">
                      <a:lumMod val="65000"/>
                      <a:lumOff val="35000"/>
                    </a:schemeClr>
                  </a:solidFill>
                  <a:latin typeface="Microsoft YaHei Light" charset="-122"/>
                  <a:ea typeface="Microsoft YaHei Light" charset="-122"/>
                  <a:cs typeface="Microsoft YaHei Light" charset="-122"/>
                </a:rPr>
                <a:t>习</a:t>
              </a:r>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20" name="椭圆 19"/>
            <p:cNvSpPr/>
            <p:nvPr/>
          </p:nvSpPr>
          <p:spPr>
            <a:xfrm>
              <a:off x="5924189" y="3329622"/>
              <a:ext cx="388063" cy="388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n>
                  <a:solidFill>
                    <a:schemeClr val="tx1"/>
                  </a:solidFill>
                </a:ln>
              </a:endParaRPr>
            </a:p>
          </p:txBody>
        </p:sp>
        <p:sp>
          <p:nvSpPr>
            <p:cNvPr id="21" name="文本框 20"/>
            <p:cNvSpPr txBox="1"/>
            <p:nvPr/>
          </p:nvSpPr>
          <p:spPr>
            <a:xfrm>
              <a:off x="5927967" y="3364384"/>
              <a:ext cx="389850" cy="338554"/>
            </a:xfrm>
            <a:prstGeom prst="rect">
              <a:avLst/>
            </a:prstGeom>
            <a:noFill/>
          </p:spPr>
          <p:txBody>
            <a:bodyPr wrap="none" rtlCol="0">
              <a:spAutoFit/>
            </a:bodyPr>
            <a:lstStyle/>
            <a:p>
              <a:r>
                <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rPr>
                <a:t>汇</a:t>
              </a:r>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23" name="椭圆 22"/>
            <p:cNvSpPr/>
            <p:nvPr/>
          </p:nvSpPr>
          <p:spPr>
            <a:xfrm>
              <a:off x="6460169" y="3329621"/>
              <a:ext cx="388063" cy="388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n>
                  <a:solidFill>
                    <a:schemeClr val="tx1"/>
                  </a:solidFill>
                </a:ln>
              </a:endParaRPr>
            </a:p>
          </p:txBody>
        </p:sp>
        <p:sp>
          <p:nvSpPr>
            <p:cNvPr id="24" name="文本框 23"/>
            <p:cNvSpPr txBox="1"/>
            <p:nvPr/>
          </p:nvSpPr>
          <p:spPr>
            <a:xfrm>
              <a:off x="6463947" y="3364383"/>
              <a:ext cx="389850" cy="338554"/>
            </a:xfrm>
            <a:prstGeom prst="rect">
              <a:avLst/>
            </a:prstGeom>
            <a:noFill/>
          </p:spPr>
          <p:txBody>
            <a:bodyPr wrap="none" rtlCol="0">
              <a:spAutoFit/>
            </a:bodyPr>
            <a:lstStyle/>
            <a:p>
              <a:r>
                <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rPr>
                <a:t>报</a:t>
              </a:r>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sp>
          <p:nvSpPr>
            <p:cNvPr id="27" name="文本框 26"/>
            <p:cNvSpPr txBox="1"/>
            <p:nvPr/>
          </p:nvSpPr>
          <p:spPr>
            <a:xfrm>
              <a:off x="6999927" y="3364382"/>
              <a:ext cx="184731" cy="338554"/>
            </a:xfrm>
            <a:prstGeom prst="rect">
              <a:avLst/>
            </a:prstGeom>
            <a:noFill/>
          </p:spPr>
          <p:txBody>
            <a:bodyPr wrap="none" rtlCol="0">
              <a:spAutoFit/>
            </a:bodyPr>
            <a:lstStyle/>
            <a:p>
              <a:endParaRPr kumimoji="1" lang="zh-CN" altLang="en-US" sz="1600" dirty="0">
                <a:ln>
                  <a:solidFill>
                    <a:schemeClr val="tx1"/>
                  </a:solidFill>
                </a:ln>
                <a:solidFill>
                  <a:schemeClr val="tx1">
                    <a:lumMod val="65000"/>
                    <a:lumOff val="35000"/>
                  </a:schemeClr>
                </a:solidFill>
                <a:latin typeface="Microsoft YaHei Light" charset="-122"/>
                <a:ea typeface="Microsoft YaHei Light" charset="-122"/>
                <a:cs typeface="Microsoft YaHei Light" charset="-122"/>
              </a:endParaRPr>
            </a:p>
          </p:txBody>
        </p:sp>
      </p:grpSp>
      <p:cxnSp>
        <p:nvCxnSpPr>
          <p:cNvPr id="31" name="直线连接符 30"/>
          <p:cNvCxnSpPr/>
          <p:nvPr/>
        </p:nvCxnSpPr>
        <p:spPr>
          <a:xfrm flipH="1">
            <a:off x="1683657" y="4142470"/>
            <a:ext cx="3086129" cy="0"/>
          </a:xfrm>
          <a:prstGeom prst="line">
            <a:avLst/>
          </a:prstGeom>
        </p:spPr>
        <p:style>
          <a:lnRef idx="1">
            <a:schemeClr val="dk1"/>
          </a:lnRef>
          <a:fillRef idx="0">
            <a:schemeClr val="dk1"/>
          </a:fillRef>
          <a:effectRef idx="0">
            <a:schemeClr val="dk1"/>
          </a:effectRef>
          <a:fontRef idx="minor">
            <a:schemeClr val="tx1"/>
          </a:fontRef>
        </p:style>
      </p:cxnSp>
      <p:cxnSp>
        <p:nvCxnSpPr>
          <p:cNvPr id="32" name="直线连接符 31"/>
          <p:cNvCxnSpPr/>
          <p:nvPr/>
        </p:nvCxnSpPr>
        <p:spPr>
          <a:xfrm flipH="1">
            <a:off x="7578137" y="4123207"/>
            <a:ext cx="2727006" cy="4748"/>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212" y="4344418"/>
            <a:ext cx="1966524" cy="188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22" name="文本框 21"/>
          <p:cNvSpPr txBox="1"/>
          <p:nvPr/>
        </p:nvSpPr>
        <p:spPr>
          <a:xfrm>
            <a:off x="4711448" y="0"/>
            <a:ext cx="2769103" cy="769441"/>
          </a:xfrm>
          <a:prstGeom prst="rect">
            <a:avLst/>
          </a:prstGeom>
          <a:noFill/>
        </p:spPr>
        <p:txBody>
          <a:bodyPr wrap="square" rtlCol="0">
            <a:spAutoFit/>
          </a:bodyPr>
          <a:lstStyle/>
          <a:p>
            <a:pPr algn="ctr"/>
            <a:r>
              <a:rPr kumimoji="1" lang="zh-CN" altLang="en-US" sz="4400" b="1" spc="300" dirty="0" smtClean="0">
                <a:latin typeface="方正兰亭超细黑简体" pitchFamily="2" charset="-122"/>
                <a:ea typeface="方正兰亭超细黑简体" pitchFamily="2" charset="-122"/>
                <a:cs typeface="FZQingKeBenYueSongS-R-GB" charset="-122"/>
              </a:rPr>
              <a:t>酒店简介</a:t>
            </a:r>
            <a:endParaRPr kumimoji="1" lang="zh-CN" altLang="en-US" sz="4400" b="1" spc="300" dirty="0">
              <a:latin typeface="方正兰亭超细黑简体" pitchFamily="2" charset="-122"/>
              <a:ea typeface="方正兰亭超细黑简体" pitchFamily="2" charset="-122"/>
              <a:cs typeface="FZQingKeBenYueSongS-R-GB" charset="-122"/>
            </a:endParaRPr>
          </a:p>
        </p:txBody>
      </p:sp>
      <p:cxnSp>
        <p:nvCxnSpPr>
          <p:cNvPr id="9" name="直线连接符 8"/>
          <p:cNvCxnSpPr>
            <a:stCxn id="22" idx="3"/>
          </p:cNvCxnSpPr>
          <p:nvPr/>
        </p:nvCxnSpPr>
        <p:spPr>
          <a:xfrm>
            <a:off x="7480551" y="384721"/>
            <a:ext cx="2752020" cy="0"/>
          </a:xfrm>
          <a:prstGeom prst="line">
            <a:avLst/>
          </a:prstGeom>
        </p:spPr>
        <p:style>
          <a:lnRef idx="1">
            <a:schemeClr val="dk1"/>
          </a:lnRef>
          <a:fillRef idx="0">
            <a:schemeClr val="dk1"/>
          </a:fillRef>
          <a:effectRef idx="0">
            <a:schemeClr val="dk1"/>
          </a:effectRef>
          <a:fontRef idx="minor">
            <a:schemeClr val="tx1"/>
          </a:fontRef>
        </p:style>
      </p:cxnSp>
      <p:cxnSp>
        <p:nvCxnSpPr>
          <p:cNvPr id="29" name="直线连接符 28"/>
          <p:cNvCxnSpPr/>
          <p:nvPr/>
        </p:nvCxnSpPr>
        <p:spPr>
          <a:xfrm>
            <a:off x="1785257" y="351443"/>
            <a:ext cx="2786743" cy="0"/>
          </a:xfrm>
          <a:prstGeom prst="line">
            <a:avLst/>
          </a:prstGeom>
        </p:spPr>
        <p:style>
          <a:lnRef idx="1">
            <a:schemeClr val="dk1"/>
          </a:lnRef>
          <a:fillRef idx="0">
            <a:schemeClr val="dk1"/>
          </a:fillRef>
          <a:effectRef idx="0">
            <a:schemeClr val="dk1"/>
          </a:effectRef>
          <a:fontRef idx="minor">
            <a:schemeClr val="tx1"/>
          </a:fontRef>
        </p:style>
      </p:cxn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257" y="1937657"/>
            <a:ext cx="3976914" cy="29826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656" y="1970314"/>
            <a:ext cx="3976915" cy="2982686"/>
          </a:xfrm>
          <a:prstGeom prst="rect">
            <a:avLst/>
          </a:prstGeom>
        </p:spPr>
      </p:pic>
      <p:sp>
        <p:nvSpPr>
          <p:cNvPr id="6" name="TextBox 5"/>
          <p:cNvSpPr txBox="1"/>
          <p:nvPr/>
        </p:nvSpPr>
        <p:spPr>
          <a:xfrm>
            <a:off x="4711448" y="5297714"/>
            <a:ext cx="3416551" cy="646331"/>
          </a:xfrm>
          <a:prstGeom prst="rect">
            <a:avLst/>
          </a:prstGeom>
          <a:noFill/>
        </p:spPr>
        <p:txBody>
          <a:bodyPr wrap="square" rtlCol="0">
            <a:spAutoFit/>
          </a:bodyPr>
          <a:lstStyle/>
          <a:p>
            <a:r>
              <a:rPr lang="zh-CN" altLang="en-US" sz="3600" b="1" dirty="0" smtClean="0">
                <a:latin typeface="方正兰亭超细黑简体" pitchFamily="2" charset="-122"/>
                <a:ea typeface="方正兰亭超细黑简体" pitchFamily="2" charset="-122"/>
              </a:rPr>
              <a:t>（酒店环境）</a:t>
            </a:r>
            <a:endParaRPr lang="zh-CN" altLang="en-US" sz="3600" b="1" dirty="0">
              <a:latin typeface="方正兰亭超细黑简体" pitchFamily="2" charset="-122"/>
              <a:ea typeface="方正兰亭超细黑简体"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02229" y="649515"/>
            <a:ext cx="9187543" cy="5558971"/>
          </a:xfrm>
          <a:prstGeom prst="rect">
            <a:avLst/>
          </a:prstGeom>
          <a:solidFill>
            <a:srgbClr val="F0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2" name="TextBox 1"/>
          <p:cNvSpPr txBox="1"/>
          <p:nvPr/>
        </p:nvSpPr>
        <p:spPr>
          <a:xfrm>
            <a:off x="4688115" y="43543"/>
            <a:ext cx="3526971" cy="769441"/>
          </a:xfrm>
          <a:prstGeom prst="rect">
            <a:avLst/>
          </a:prstGeom>
          <a:noFill/>
        </p:spPr>
        <p:txBody>
          <a:bodyPr wrap="square" rtlCol="0">
            <a:spAutoFit/>
          </a:bodyPr>
          <a:lstStyle/>
          <a:p>
            <a:pPr algn="ctr"/>
            <a:r>
              <a:rPr lang="zh-CN" altLang="en-US" sz="4400" b="1" dirty="0" smtClean="0">
                <a:latin typeface="方正兰亭超细黑简体" pitchFamily="2" charset="-122"/>
                <a:ea typeface="方正兰亭超细黑简体" pitchFamily="2" charset="-122"/>
              </a:rPr>
              <a:t>实习概况</a:t>
            </a:r>
            <a:endParaRPr lang="zh-CN" altLang="en-US" sz="4400" b="1" dirty="0">
              <a:latin typeface="方正兰亭超细黑简体" pitchFamily="2" charset="-122"/>
              <a:ea typeface="方正兰亭超细黑简体" pitchFamily="2" charset="-122"/>
            </a:endParaRPr>
          </a:p>
        </p:txBody>
      </p:sp>
      <p:sp>
        <p:nvSpPr>
          <p:cNvPr id="3" name="TextBox 2"/>
          <p:cNvSpPr txBox="1"/>
          <p:nvPr/>
        </p:nvSpPr>
        <p:spPr>
          <a:xfrm>
            <a:off x="2329843" y="962099"/>
            <a:ext cx="7382328" cy="4893647"/>
          </a:xfrm>
          <a:prstGeom prst="rect">
            <a:avLst/>
          </a:prstGeom>
          <a:noFill/>
        </p:spPr>
        <p:txBody>
          <a:bodyPr wrap="square" rtlCol="0">
            <a:spAutoFit/>
          </a:bodyPr>
          <a:lstStyle/>
          <a:p>
            <a:r>
              <a:rPr lang="zh-CN" altLang="en-US" sz="2400" b="1" dirty="0" smtClean="0">
                <a:latin typeface="方正兰亭超细黑简体" pitchFamily="2" charset="-122"/>
                <a:ea typeface="方正兰亭超细黑简体" pitchFamily="2" charset="-122"/>
              </a:rPr>
              <a:t>实习目的：</a:t>
            </a:r>
            <a:endParaRPr lang="en-US" altLang="zh-CN" sz="2400" b="1" dirty="0" smtClean="0">
              <a:latin typeface="方正兰亭超细黑简体" pitchFamily="2" charset="-122"/>
              <a:ea typeface="方正兰亭超细黑简体" pitchFamily="2" charset="-122"/>
            </a:endParaRPr>
          </a:p>
          <a:p>
            <a:endParaRPr lang="en-US" altLang="zh-CN" sz="2400" b="1" dirty="0" smtClean="0">
              <a:latin typeface="方正兰亭超细黑简体" pitchFamily="2" charset="-122"/>
              <a:ea typeface="方正兰亭超细黑简体" pitchFamily="2" charset="-122"/>
            </a:endParaRPr>
          </a:p>
          <a:p>
            <a:r>
              <a:rPr lang="zh-CN" altLang="en-US" sz="2400" b="1" dirty="0" smtClean="0">
                <a:latin typeface="方正兰亭超细黑简体" pitchFamily="2" charset="-122"/>
                <a:ea typeface="方正兰亭超细黑简体" pitchFamily="2" charset="-122"/>
              </a:rPr>
              <a:t>       身为酒店管理专业的学生，实习是我们走向社会的必经之路。我们通过在酒店的实习工作，了解酒店的运作，以及酒店的经营和服务理念。学院为我们安排了这次实习，给我们了一个将理论运用于实际的机会，旨在通过培养和锻炼我们的动手实际操作能力和为人处世的各方面综合能力，为我们以后正式走上工作按岗位打下了良好的基础。</a:t>
            </a:r>
            <a:endParaRPr lang="en-US" altLang="zh-CN" sz="2400" b="1" dirty="0" smtClean="0">
              <a:latin typeface="方正兰亭超细黑简体" pitchFamily="2" charset="-122"/>
              <a:ea typeface="方正兰亭超细黑简体" pitchFamily="2" charset="-122"/>
            </a:endParaRPr>
          </a:p>
          <a:p>
            <a:r>
              <a:rPr lang="zh-CN" altLang="en-US" sz="2400" b="1" dirty="0" smtClean="0">
                <a:latin typeface="方正兰亭超细黑简体" pitchFamily="2" charset="-122"/>
                <a:ea typeface="方正兰亭超细黑简体" pitchFamily="2" charset="-122"/>
              </a:rPr>
              <a:t>       我们班总共</a:t>
            </a:r>
            <a:r>
              <a:rPr lang="en-US" altLang="zh-CN" sz="2400" b="1" dirty="0" smtClean="0">
                <a:latin typeface="方正兰亭超细黑简体" pitchFamily="2" charset="-122"/>
                <a:ea typeface="方正兰亭超细黑简体" pitchFamily="2" charset="-122"/>
              </a:rPr>
              <a:t>40</a:t>
            </a:r>
            <a:r>
              <a:rPr lang="zh-CN" altLang="en-US" sz="2400" b="1" dirty="0" smtClean="0">
                <a:latin typeface="方正兰亭超细黑简体" pitchFamily="2" charset="-122"/>
                <a:ea typeface="方正兰亭超细黑简体" pitchFamily="2" charset="-122"/>
              </a:rPr>
              <a:t>名同学，只有我们其中的</a:t>
            </a:r>
            <a:r>
              <a:rPr lang="en-US" altLang="zh-CN" sz="2400" b="1" dirty="0" smtClean="0">
                <a:latin typeface="方正兰亭超细黑简体" pitchFamily="2" charset="-122"/>
                <a:ea typeface="方正兰亭超细黑简体" pitchFamily="2" charset="-122"/>
              </a:rPr>
              <a:t>10</a:t>
            </a:r>
            <a:r>
              <a:rPr lang="zh-CN" altLang="en-US" sz="2400" b="1" dirty="0" smtClean="0">
                <a:latin typeface="方正兰亭超细黑简体" pitchFamily="2" charset="-122"/>
                <a:ea typeface="方正兰亭超细黑简体" pitchFamily="2" charset="-122"/>
              </a:rPr>
              <a:t>名同学被分配到了丽江铂尔曼度假酒店，这是我门班所安排的酒店中唯一所离开昆明本地的酒店，也是唯一一所度假型酒店。</a:t>
            </a:r>
            <a:endParaRPr lang="zh-CN" altLang="en-US" sz="2400" b="1" dirty="0">
              <a:latin typeface="方正兰亭超细黑简体" pitchFamily="2" charset="-122"/>
              <a:ea typeface="方正兰亭超细黑简体" pitchFamily="2" charset="-122"/>
            </a:endParaRPr>
          </a:p>
        </p:txBody>
      </p:sp>
      <p:cxnSp>
        <p:nvCxnSpPr>
          <p:cNvPr id="19" name="直线连接符 28"/>
          <p:cNvCxnSpPr/>
          <p:nvPr/>
        </p:nvCxnSpPr>
        <p:spPr>
          <a:xfrm flipV="1">
            <a:off x="2709786" y="377369"/>
            <a:ext cx="1978329" cy="1"/>
          </a:xfrm>
          <a:prstGeom prst="line">
            <a:avLst/>
          </a:prstGeom>
        </p:spPr>
        <p:style>
          <a:lnRef idx="1">
            <a:schemeClr val="dk1"/>
          </a:lnRef>
          <a:fillRef idx="0">
            <a:schemeClr val="dk1"/>
          </a:fillRef>
          <a:effectRef idx="0">
            <a:schemeClr val="dk1"/>
          </a:effectRef>
          <a:fontRef idx="minor">
            <a:schemeClr val="tx1"/>
          </a:fontRef>
        </p:style>
      </p:cxnSp>
      <p:cxnSp>
        <p:nvCxnSpPr>
          <p:cNvPr id="22" name="直线连接符 28"/>
          <p:cNvCxnSpPr/>
          <p:nvPr/>
        </p:nvCxnSpPr>
        <p:spPr>
          <a:xfrm flipV="1">
            <a:off x="7942185" y="377371"/>
            <a:ext cx="1978329" cy="1"/>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02229" y="649515"/>
            <a:ext cx="9187543" cy="5558971"/>
          </a:xfrm>
          <a:prstGeom prst="rect">
            <a:avLst/>
          </a:prstGeom>
          <a:solidFill>
            <a:srgbClr val="F0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2" name="TextBox 1"/>
          <p:cNvSpPr txBox="1"/>
          <p:nvPr/>
        </p:nvSpPr>
        <p:spPr>
          <a:xfrm>
            <a:off x="4688115" y="43543"/>
            <a:ext cx="3526971" cy="769441"/>
          </a:xfrm>
          <a:prstGeom prst="rect">
            <a:avLst/>
          </a:prstGeom>
          <a:noFill/>
        </p:spPr>
        <p:txBody>
          <a:bodyPr wrap="square" rtlCol="0">
            <a:spAutoFit/>
          </a:bodyPr>
          <a:lstStyle/>
          <a:p>
            <a:pPr algn="ctr"/>
            <a:r>
              <a:rPr lang="zh-CN" altLang="en-US" sz="4400" b="1" dirty="0" smtClean="0">
                <a:latin typeface="方正兰亭超细黑简体" pitchFamily="2" charset="-122"/>
                <a:ea typeface="方正兰亭超细黑简体" pitchFamily="2" charset="-122"/>
              </a:rPr>
              <a:t>实习概况</a:t>
            </a:r>
            <a:endParaRPr lang="zh-CN" altLang="en-US" sz="4400" b="1" dirty="0">
              <a:latin typeface="方正兰亭超细黑简体" pitchFamily="2" charset="-122"/>
              <a:ea typeface="方正兰亭超细黑简体" pitchFamily="2" charset="-122"/>
            </a:endParaRPr>
          </a:p>
        </p:txBody>
      </p:sp>
      <p:sp>
        <p:nvSpPr>
          <p:cNvPr id="3" name="TextBox 2"/>
          <p:cNvSpPr txBox="1"/>
          <p:nvPr/>
        </p:nvSpPr>
        <p:spPr>
          <a:xfrm>
            <a:off x="2071914" y="962100"/>
            <a:ext cx="8929915" cy="4893647"/>
          </a:xfrm>
          <a:prstGeom prst="rect">
            <a:avLst/>
          </a:prstGeom>
          <a:noFill/>
        </p:spPr>
        <p:txBody>
          <a:bodyPr wrap="square" rtlCol="0">
            <a:spAutoFit/>
          </a:bodyPr>
          <a:lstStyle/>
          <a:p>
            <a:r>
              <a:rPr lang="zh-CN" altLang="en-US" sz="2400" b="1" dirty="0" smtClean="0">
                <a:latin typeface="方正兰亭超细黑简体" pitchFamily="2" charset="-122"/>
                <a:ea typeface="方正兰亭超细黑简体" pitchFamily="2" charset="-122"/>
              </a:rPr>
              <a:t>实习班级：酒法</a:t>
            </a:r>
            <a:r>
              <a:rPr lang="en-US" altLang="zh-CN" sz="2400" b="1" dirty="0" smtClean="0">
                <a:latin typeface="方正兰亭超细黑简体" pitchFamily="2" charset="-122"/>
                <a:ea typeface="方正兰亭超细黑简体" pitchFamily="2" charset="-122"/>
              </a:rPr>
              <a:t>15-1</a:t>
            </a:r>
            <a:endParaRPr lang="en-US" altLang="zh-CN" sz="2400" b="1" dirty="0" smtClean="0">
              <a:latin typeface="方正兰亭超细黑简体" pitchFamily="2" charset="-122"/>
              <a:ea typeface="方正兰亭超细黑简体" pitchFamily="2" charset="-122"/>
            </a:endParaRPr>
          </a:p>
          <a:p>
            <a:endParaRPr lang="en-US" altLang="zh-CN" sz="2400" b="1" dirty="0">
              <a:latin typeface="方正兰亭超细黑简体" pitchFamily="2" charset="-122"/>
              <a:ea typeface="方正兰亭超细黑简体" pitchFamily="2" charset="-122"/>
            </a:endParaRPr>
          </a:p>
          <a:p>
            <a:endParaRPr lang="en-US" altLang="zh-CN" sz="2400" b="1" dirty="0" smtClean="0">
              <a:latin typeface="方正兰亭超细黑简体" pitchFamily="2" charset="-122"/>
              <a:ea typeface="方正兰亭超细黑简体" pitchFamily="2" charset="-122"/>
            </a:endParaRPr>
          </a:p>
          <a:p>
            <a:endParaRPr lang="en-US" altLang="zh-CN" sz="2400" b="1" dirty="0">
              <a:latin typeface="方正兰亭超细黑简体" pitchFamily="2" charset="-122"/>
              <a:ea typeface="方正兰亭超细黑简体" pitchFamily="2" charset="-122"/>
            </a:endParaRPr>
          </a:p>
          <a:p>
            <a:r>
              <a:rPr lang="zh-CN" altLang="en-US" sz="2400" b="1" dirty="0" smtClean="0">
                <a:latin typeface="方正兰亭超细黑简体" pitchFamily="2" charset="-122"/>
                <a:ea typeface="方正兰亭超细黑简体" pitchFamily="2" charset="-122"/>
              </a:rPr>
              <a:t>实习人员</a:t>
            </a:r>
            <a:r>
              <a:rPr lang="zh-CN" altLang="en-US" sz="2400" b="1" dirty="0" smtClean="0">
                <a:latin typeface="方正兰亭超细黑简体" pitchFamily="2" charset="-122"/>
                <a:ea typeface="方正兰亭超细黑简体" pitchFamily="2" charset="-122"/>
                <a:sym typeface="Wingdings" charset="2"/>
              </a:rPr>
              <a:t>： （餐饮部）</a:t>
            </a:r>
            <a:r>
              <a:rPr lang="zh-CN" altLang="en-US" sz="2400" b="1" dirty="0" smtClean="0">
                <a:latin typeface="方正兰亭超细黑简体" pitchFamily="2" charset="-122"/>
                <a:ea typeface="方正兰亭超细黑简体" pitchFamily="2" charset="-122"/>
              </a:rPr>
              <a:t>管秋云 郑媛元 李雪睿 杨荣苈 李悦滔</a:t>
            </a:r>
            <a:endParaRPr lang="en-US" altLang="zh-CN" sz="2400" b="1" dirty="0" smtClean="0">
              <a:latin typeface="方正兰亭超细黑简体" pitchFamily="2" charset="-122"/>
              <a:ea typeface="方正兰亭超细黑简体" pitchFamily="2" charset="-122"/>
            </a:endParaRPr>
          </a:p>
          <a:p>
            <a:r>
              <a:rPr lang="zh-CN" altLang="en-US" sz="2400" b="1" dirty="0" smtClean="0">
                <a:latin typeface="方正兰亭超细黑简体" pitchFamily="2" charset="-122"/>
                <a:ea typeface="方正兰亭超细黑简体" pitchFamily="2" charset="-122"/>
              </a:rPr>
              <a:t>  </a:t>
            </a:r>
            <a:endParaRPr lang="en-US" altLang="zh-CN" sz="2400" b="1" dirty="0" smtClean="0">
              <a:latin typeface="方正兰亭超细黑简体" pitchFamily="2" charset="-122"/>
              <a:ea typeface="方正兰亭超细黑简体" pitchFamily="2" charset="-122"/>
            </a:endParaRPr>
          </a:p>
          <a:p>
            <a:r>
              <a:rPr lang="en-US" altLang="zh-CN" sz="2400" b="1" dirty="0">
                <a:latin typeface="方正兰亭超细黑简体" pitchFamily="2" charset="-122"/>
                <a:ea typeface="方正兰亭超细黑简体" pitchFamily="2" charset="-122"/>
              </a:rPr>
              <a:t> </a:t>
            </a:r>
            <a:r>
              <a:rPr lang="en-US" altLang="zh-CN" sz="2400" b="1" dirty="0" smtClean="0">
                <a:latin typeface="方正兰亭超细黑简体" pitchFamily="2" charset="-122"/>
                <a:ea typeface="方正兰亭超细黑简体" pitchFamily="2" charset="-122"/>
              </a:rPr>
              <a:t>                  </a:t>
            </a:r>
            <a:r>
              <a:rPr lang="zh-CN" altLang="en-US" sz="2400" b="1" dirty="0" smtClean="0">
                <a:latin typeface="方正兰亭超细黑简体" pitchFamily="2" charset="-122"/>
                <a:ea typeface="方正兰亭超细黑简体" pitchFamily="2" charset="-122"/>
              </a:rPr>
              <a:t>（前厅部）汪已茹 刘原 张宇豪</a:t>
            </a:r>
            <a:endParaRPr lang="en-US" altLang="zh-CN" sz="2400" b="1" dirty="0" smtClean="0">
              <a:latin typeface="方正兰亭超细黑简体" pitchFamily="2" charset="-122"/>
              <a:ea typeface="方正兰亭超细黑简体" pitchFamily="2" charset="-122"/>
            </a:endParaRPr>
          </a:p>
          <a:p>
            <a:endParaRPr lang="en-US" altLang="zh-CN" sz="2400" b="1" dirty="0" smtClean="0">
              <a:latin typeface="方正兰亭超细黑简体" pitchFamily="2" charset="-122"/>
              <a:ea typeface="方正兰亭超细黑简体" pitchFamily="2" charset="-122"/>
            </a:endParaRPr>
          </a:p>
          <a:p>
            <a:r>
              <a:rPr lang="en-US" altLang="zh-CN" sz="2400" b="1" dirty="0">
                <a:latin typeface="方正兰亭超细黑简体" pitchFamily="2" charset="-122"/>
                <a:ea typeface="方正兰亭超细黑简体" pitchFamily="2" charset="-122"/>
              </a:rPr>
              <a:t> </a:t>
            </a:r>
            <a:r>
              <a:rPr lang="en-US" altLang="zh-CN" sz="2400" b="1" dirty="0" smtClean="0">
                <a:latin typeface="方正兰亭超细黑简体" pitchFamily="2" charset="-122"/>
                <a:ea typeface="方正兰亭超细黑简体" pitchFamily="2" charset="-122"/>
              </a:rPr>
              <a:t>                  </a:t>
            </a:r>
            <a:r>
              <a:rPr lang="zh-CN" altLang="en-US" sz="2400" b="1" dirty="0" smtClean="0">
                <a:latin typeface="方正兰亭超细黑简体" pitchFamily="2" charset="-122"/>
                <a:ea typeface="方正兰亭超细黑简体" pitchFamily="2" charset="-122"/>
              </a:rPr>
              <a:t>（客房部）</a:t>
            </a:r>
            <a:r>
              <a:rPr lang="en-US" altLang="zh-CN" sz="2400" b="1" dirty="0" smtClean="0">
                <a:latin typeface="方正兰亭超细黑简体" pitchFamily="2" charset="-122"/>
                <a:ea typeface="方正兰亭超细黑简体" pitchFamily="2" charset="-122"/>
              </a:rPr>
              <a:t>  </a:t>
            </a:r>
            <a:r>
              <a:rPr lang="zh-CN" altLang="en-US" sz="2400" b="1" dirty="0" smtClean="0">
                <a:latin typeface="方正兰亭超细黑简体" pitchFamily="2" charset="-122"/>
                <a:ea typeface="方正兰亭超细黑简体" pitchFamily="2" charset="-122"/>
              </a:rPr>
              <a:t>游景雅文 苏子平</a:t>
            </a:r>
            <a:endParaRPr lang="en-US" altLang="zh-CN" sz="2400" b="1" dirty="0" smtClean="0">
              <a:latin typeface="方正兰亭超细黑简体" pitchFamily="2" charset="-122"/>
              <a:ea typeface="方正兰亭超细黑简体" pitchFamily="2" charset="-122"/>
            </a:endParaRPr>
          </a:p>
          <a:p>
            <a:endParaRPr lang="en-US" altLang="zh-CN" sz="2400" b="1" dirty="0">
              <a:latin typeface="方正兰亭超细黑简体" pitchFamily="2" charset="-122"/>
              <a:ea typeface="方正兰亭超细黑简体" pitchFamily="2" charset="-122"/>
            </a:endParaRPr>
          </a:p>
          <a:p>
            <a:endParaRPr lang="en-US" altLang="zh-CN" sz="2400" b="1" dirty="0" smtClean="0">
              <a:latin typeface="方正兰亭超细黑简体" pitchFamily="2" charset="-122"/>
              <a:ea typeface="方正兰亭超细黑简体" pitchFamily="2" charset="-122"/>
            </a:endParaRPr>
          </a:p>
          <a:p>
            <a:endParaRPr lang="en-US" altLang="zh-CN" sz="2400" b="1" dirty="0">
              <a:latin typeface="方正兰亭超细黑简体" pitchFamily="2" charset="-122"/>
              <a:ea typeface="方正兰亭超细黑简体" pitchFamily="2" charset="-122"/>
            </a:endParaRPr>
          </a:p>
          <a:p>
            <a:r>
              <a:rPr lang="zh-CN" altLang="en-US" sz="2400" b="1" dirty="0" smtClean="0">
                <a:latin typeface="方正兰亭超细黑简体" pitchFamily="2" charset="-122"/>
                <a:ea typeface="方正兰亭超细黑简体" pitchFamily="2" charset="-122"/>
              </a:rPr>
              <a:t>实习时间：</a:t>
            </a:r>
            <a:r>
              <a:rPr lang="en-US" altLang="zh-CN" sz="2400" b="1" dirty="0" smtClean="0">
                <a:latin typeface="方正兰亭超细黑简体" pitchFamily="2" charset="-122"/>
                <a:ea typeface="方正兰亭超细黑简体" pitchFamily="2" charset="-122"/>
              </a:rPr>
              <a:t>2018</a:t>
            </a:r>
            <a:r>
              <a:rPr lang="zh-CN" altLang="en-US" sz="2400" b="1" dirty="0" smtClean="0">
                <a:latin typeface="方正兰亭超细黑简体" pitchFamily="2" charset="-122"/>
                <a:ea typeface="方正兰亭超细黑简体" pitchFamily="2" charset="-122"/>
              </a:rPr>
              <a:t>年</a:t>
            </a:r>
            <a:r>
              <a:rPr lang="en-US" altLang="zh-CN" sz="2400" b="1" dirty="0" smtClean="0">
                <a:latin typeface="方正兰亭超细黑简体" pitchFamily="2" charset="-122"/>
                <a:ea typeface="方正兰亭超细黑简体" pitchFamily="2" charset="-122"/>
              </a:rPr>
              <a:t>3</a:t>
            </a:r>
            <a:r>
              <a:rPr lang="zh-CN" altLang="en-US" sz="2400" b="1" dirty="0" smtClean="0">
                <a:latin typeface="方正兰亭超细黑简体" pitchFamily="2" charset="-122"/>
                <a:ea typeface="方正兰亭超细黑简体" pitchFamily="2" charset="-122"/>
              </a:rPr>
              <a:t>月</a:t>
            </a:r>
            <a:r>
              <a:rPr lang="en-US" altLang="zh-CN" sz="2400" b="1" dirty="0" smtClean="0">
                <a:latin typeface="方正兰亭超细黑简体" pitchFamily="2" charset="-122"/>
                <a:ea typeface="方正兰亭超细黑简体" pitchFamily="2" charset="-122"/>
              </a:rPr>
              <a:t>1</a:t>
            </a:r>
            <a:r>
              <a:rPr lang="zh-CN" altLang="en-US" sz="2400" b="1" dirty="0" smtClean="0">
                <a:latin typeface="方正兰亭超细黑简体" pitchFamily="2" charset="-122"/>
                <a:ea typeface="方正兰亭超细黑简体" pitchFamily="2" charset="-122"/>
              </a:rPr>
              <a:t>日</a:t>
            </a:r>
            <a:r>
              <a:rPr lang="en-US" altLang="zh-CN" sz="2400" b="1" dirty="0" smtClean="0">
                <a:latin typeface="方正兰亭超细黑简体" pitchFamily="2" charset="-122"/>
                <a:ea typeface="方正兰亭超细黑简体" pitchFamily="2" charset="-122"/>
              </a:rPr>
              <a:t>——2018</a:t>
            </a:r>
            <a:r>
              <a:rPr lang="zh-CN" altLang="en-US" sz="2400" b="1" dirty="0" smtClean="0">
                <a:latin typeface="方正兰亭超细黑简体" pitchFamily="2" charset="-122"/>
                <a:ea typeface="方正兰亭超细黑简体" pitchFamily="2" charset="-122"/>
              </a:rPr>
              <a:t>年</a:t>
            </a:r>
            <a:r>
              <a:rPr lang="en-US" altLang="zh-CN" sz="2400" b="1" dirty="0" smtClean="0">
                <a:latin typeface="方正兰亭超细黑简体" pitchFamily="2" charset="-122"/>
                <a:ea typeface="方正兰亭超细黑简体" pitchFamily="2" charset="-122"/>
              </a:rPr>
              <a:t>8</a:t>
            </a:r>
            <a:r>
              <a:rPr lang="zh-CN" altLang="en-US" sz="2400" b="1" dirty="0" smtClean="0">
                <a:latin typeface="方正兰亭超细黑简体" pitchFamily="2" charset="-122"/>
                <a:ea typeface="方正兰亭超细黑简体" pitchFamily="2" charset="-122"/>
              </a:rPr>
              <a:t>月</a:t>
            </a:r>
            <a:r>
              <a:rPr lang="en-US" altLang="zh-CN" sz="2400" b="1" dirty="0" smtClean="0">
                <a:latin typeface="方正兰亭超细黑简体" pitchFamily="2" charset="-122"/>
                <a:ea typeface="方正兰亭超细黑简体" pitchFamily="2" charset="-122"/>
              </a:rPr>
              <a:t>15</a:t>
            </a:r>
            <a:r>
              <a:rPr lang="zh-CN" altLang="en-US" sz="2400" b="1" dirty="0" smtClean="0">
                <a:latin typeface="方正兰亭超细黑简体" pitchFamily="2" charset="-122"/>
                <a:ea typeface="方正兰亭超细黑简体" pitchFamily="2" charset="-122"/>
              </a:rPr>
              <a:t>日</a:t>
            </a:r>
            <a:endParaRPr lang="zh-CN" altLang="en-US" sz="2400" b="1" dirty="0">
              <a:latin typeface="方正兰亭超细黑简体" pitchFamily="2" charset="-122"/>
              <a:ea typeface="方正兰亭超细黑简体" pitchFamily="2" charset="-122"/>
            </a:endParaRPr>
          </a:p>
        </p:txBody>
      </p:sp>
      <p:cxnSp>
        <p:nvCxnSpPr>
          <p:cNvPr id="19" name="直线连接符 28"/>
          <p:cNvCxnSpPr/>
          <p:nvPr/>
        </p:nvCxnSpPr>
        <p:spPr>
          <a:xfrm flipV="1">
            <a:off x="2709786" y="377369"/>
            <a:ext cx="1978329" cy="1"/>
          </a:xfrm>
          <a:prstGeom prst="line">
            <a:avLst/>
          </a:prstGeom>
        </p:spPr>
        <p:style>
          <a:lnRef idx="1">
            <a:schemeClr val="dk1"/>
          </a:lnRef>
          <a:fillRef idx="0">
            <a:schemeClr val="dk1"/>
          </a:fillRef>
          <a:effectRef idx="0">
            <a:schemeClr val="dk1"/>
          </a:effectRef>
          <a:fontRef idx="minor">
            <a:schemeClr val="tx1"/>
          </a:fontRef>
        </p:style>
      </p:cxnSp>
      <p:cxnSp>
        <p:nvCxnSpPr>
          <p:cNvPr id="22" name="直线连接符 28"/>
          <p:cNvCxnSpPr/>
          <p:nvPr/>
        </p:nvCxnSpPr>
        <p:spPr>
          <a:xfrm flipV="1">
            <a:off x="7942185" y="377371"/>
            <a:ext cx="1978329" cy="1"/>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02229" y="649515"/>
            <a:ext cx="9187543" cy="5558971"/>
          </a:xfrm>
          <a:prstGeom prst="rect">
            <a:avLst/>
          </a:prstGeom>
          <a:solidFill>
            <a:srgbClr val="F0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2" name="TextBox 1"/>
          <p:cNvSpPr txBox="1"/>
          <p:nvPr/>
        </p:nvSpPr>
        <p:spPr>
          <a:xfrm>
            <a:off x="4688115" y="43543"/>
            <a:ext cx="3526971" cy="769441"/>
          </a:xfrm>
          <a:prstGeom prst="rect">
            <a:avLst/>
          </a:prstGeom>
          <a:noFill/>
        </p:spPr>
        <p:txBody>
          <a:bodyPr wrap="square" rtlCol="0">
            <a:spAutoFit/>
          </a:bodyPr>
          <a:lstStyle/>
          <a:p>
            <a:pPr algn="ctr"/>
            <a:r>
              <a:rPr lang="zh-CN" altLang="en-US" sz="4400" b="1" dirty="0" smtClean="0">
                <a:latin typeface="方正兰亭超细黑简体" pitchFamily="2" charset="-122"/>
                <a:ea typeface="方正兰亭超细黑简体" pitchFamily="2" charset="-122"/>
              </a:rPr>
              <a:t>实习概况</a:t>
            </a:r>
            <a:endParaRPr lang="zh-CN" altLang="en-US" sz="4400" b="1" dirty="0">
              <a:latin typeface="方正兰亭超细黑简体" pitchFamily="2" charset="-122"/>
              <a:ea typeface="方正兰亭超细黑简体" pitchFamily="2" charset="-122"/>
            </a:endParaRPr>
          </a:p>
        </p:txBody>
      </p:sp>
      <p:cxnSp>
        <p:nvCxnSpPr>
          <p:cNvPr id="19" name="直线连接符 28"/>
          <p:cNvCxnSpPr/>
          <p:nvPr/>
        </p:nvCxnSpPr>
        <p:spPr>
          <a:xfrm flipV="1">
            <a:off x="2709786" y="377369"/>
            <a:ext cx="1978329" cy="1"/>
          </a:xfrm>
          <a:prstGeom prst="line">
            <a:avLst/>
          </a:prstGeom>
        </p:spPr>
        <p:style>
          <a:lnRef idx="1">
            <a:schemeClr val="dk1"/>
          </a:lnRef>
          <a:fillRef idx="0">
            <a:schemeClr val="dk1"/>
          </a:fillRef>
          <a:effectRef idx="0">
            <a:schemeClr val="dk1"/>
          </a:effectRef>
          <a:fontRef idx="minor">
            <a:schemeClr val="tx1"/>
          </a:fontRef>
        </p:style>
      </p:cxnSp>
      <p:cxnSp>
        <p:nvCxnSpPr>
          <p:cNvPr id="22" name="直线连接符 28"/>
          <p:cNvCxnSpPr/>
          <p:nvPr/>
        </p:nvCxnSpPr>
        <p:spPr>
          <a:xfrm flipV="1">
            <a:off x="7942185" y="377371"/>
            <a:ext cx="1978329" cy="1"/>
          </a:xfrm>
          <a:prstGeom prst="line">
            <a:avLst/>
          </a:prstGeom>
        </p:spPr>
        <p:style>
          <a:lnRef idx="1">
            <a:schemeClr val="dk1"/>
          </a:lnRef>
          <a:fillRef idx="0">
            <a:schemeClr val="dk1"/>
          </a:fillRef>
          <a:effectRef idx="0">
            <a:schemeClr val="dk1"/>
          </a:effectRef>
          <a:fontRef idx="minor">
            <a:schemeClr val="tx1"/>
          </a:fontRef>
        </p:style>
      </p:cxnSp>
      <p:pic>
        <p:nvPicPr>
          <p:cNvPr id="9" name="图片 8" descr="222222.jpg"/>
          <p:cNvPicPr>
            <a:picLocks noChangeAspect="1"/>
          </p:cNvPicPr>
          <p:nvPr/>
        </p:nvPicPr>
        <p:blipFill>
          <a:blip r:embed="rId3"/>
          <a:stretch>
            <a:fillRect/>
          </a:stretch>
        </p:blipFill>
        <p:spPr>
          <a:xfrm rot="10800000">
            <a:off x="6306184" y="812985"/>
            <a:ext cx="3272001" cy="2454001"/>
          </a:xfrm>
          <a:prstGeom prst="rect">
            <a:avLst/>
          </a:prstGeom>
        </p:spPr>
      </p:pic>
      <p:pic>
        <p:nvPicPr>
          <p:cNvPr id="10" name="图片 9" descr="1111.jpg"/>
          <p:cNvPicPr>
            <a:picLocks noChangeAspect="1"/>
          </p:cNvPicPr>
          <p:nvPr/>
        </p:nvPicPr>
        <p:blipFill>
          <a:blip r:embed="rId4"/>
          <a:stretch>
            <a:fillRect/>
          </a:stretch>
        </p:blipFill>
        <p:spPr>
          <a:xfrm rot="10800000">
            <a:off x="2709786" y="812986"/>
            <a:ext cx="3272001" cy="2454001"/>
          </a:xfrm>
          <a:prstGeom prst="rect">
            <a:avLst/>
          </a:prstGeom>
        </p:spPr>
      </p:pic>
      <p:pic>
        <p:nvPicPr>
          <p:cNvPr id="11" name="图片 10" descr="33333.jpg"/>
          <p:cNvPicPr>
            <a:picLocks noChangeAspect="1"/>
          </p:cNvPicPr>
          <p:nvPr/>
        </p:nvPicPr>
        <p:blipFill>
          <a:blip r:embed="rId5"/>
          <a:stretch>
            <a:fillRect/>
          </a:stretch>
        </p:blipFill>
        <p:spPr>
          <a:xfrm>
            <a:off x="2709786" y="3447530"/>
            <a:ext cx="3469072" cy="2600221"/>
          </a:xfrm>
          <a:prstGeom prst="rect">
            <a:avLst/>
          </a:prstGeom>
        </p:spPr>
      </p:pic>
      <p:pic>
        <p:nvPicPr>
          <p:cNvPr id="12" name="图片 11" descr="44444.jpg"/>
          <p:cNvPicPr>
            <a:picLocks noChangeAspect="1"/>
          </p:cNvPicPr>
          <p:nvPr/>
        </p:nvPicPr>
        <p:blipFill>
          <a:blip r:embed="rId6"/>
          <a:stretch>
            <a:fillRect/>
          </a:stretch>
        </p:blipFill>
        <p:spPr>
          <a:xfrm>
            <a:off x="6503923" y="3481008"/>
            <a:ext cx="3422325" cy="256674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02229" y="649515"/>
            <a:ext cx="9187543" cy="5558971"/>
          </a:xfrm>
          <a:prstGeom prst="rect">
            <a:avLst/>
          </a:prstGeom>
          <a:solidFill>
            <a:srgbClr val="F0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2" name="TextBox 1"/>
          <p:cNvSpPr txBox="1"/>
          <p:nvPr/>
        </p:nvSpPr>
        <p:spPr>
          <a:xfrm>
            <a:off x="4833257" y="0"/>
            <a:ext cx="3526971" cy="769441"/>
          </a:xfrm>
          <a:prstGeom prst="rect">
            <a:avLst/>
          </a:prstGeom>
          <a:noFill/>
        </p:spPr>
        <p:txBody>
          <a:bodyPr wrap="square" rtlCol="0">
            <a:spAutoFit/>
          </a:bodyPr>
          <a:lstStyle/>
          <a:p>
            <a:r>
              <a:rPr lang="zh-CN" altLang="en-US" sz="4400" b="1" dirty="0" smtClean="0">
                <a:latin typeface="方正兰亭超细黑简体" pitchFamily="2" charset="-122"/>
                <a:ea typeface="方正兰亭超细黑简体" pitchFamily="2" charset="-122"/>
              </a:rPr>
              <a:t>实习概况</a:t>
            </a:r>
            <a:endParaRPr lang="zh-CN" altLang="en-US" sz="4400" b="1" dirty="0">
              <a:latin typeface="方正兰亭超细黑简体" pitchFamily="2" charset="-122"/>
              <a:ea typeface="方正兰亭超细黑简体" pitchFamily="2" charset="-122"/>
            </a:endParaRPr>
          </a:p>
        </p:txBody>
      </p:sp>
      <p:sp>
        <p:nvSpPr>
          <p:cNvPr id="3" name="TextBox 2"/>
          <p:cNvSpPr txBox="1"/>
          <p:nvPr/>
        </p:nvSpPr>
        <p:spPr>
          <a:xfrm>
            <a:off x="2329843" y="1070429"/>
            <a:ext cx="8018843" cy="4616648"/>
          </a:xfrm>
          <a:prstGeom prst="rect">
            <a:avLst/>
          </a:prstGeom>
          <a:noFill/>
        </p:spPr>
        <p:txBody>
          <a:bodyPr wrap="square" rtlCol="0">
            <a:spAutoFit/>
          </a:bodyPr>
          <a:lstStyle/>
          <a:p>
            <a:r>
              <a:rPr lang="zh-CN" altLang="en-US" sz="3600" b="1" dirty="0" smtClean="0">
                <a:latin typeface="方正兰亭超细黑简体" pitchFamily="2" charset="-122"/>
                <a:ea typeface="方正兰亭超细黑简体" pitchFamily="2" charset="-122"/>
              </a:rPr>
              <a:t>岗前培训</a:t>
            </a:r>
            <a:r>
              <a:rPr lang="zh-CN" altLang="en-US" sz="2400" b="1" dirty="0" smtClean="0">
                <a:latin typeface="方正兰亭超细黑简体" pitchFamily="2" charset="-122"/>
                <a:ea typeface="方正兰亭超细黑简体" pitchFamily="2" charset="-122"/>
              </a:rPr>
              <a:t>（为期三天）：</a:t>
            </a:r>
            <a:endParaRPr lang="en-US" altLang="zh-CN" sz="2400" b="1" dirty="0" smtClean="0">
              <a:latin typeface="方正兰亭超细黑简体" pitchFamily="2" charset="-122"/>
              <a:ea typeface="方正兰亭超细黑简体" pitchFamily="2" charset="-122"/>
            </a:endParaRPr>
          </a:p>
          <a:p>
            <a:endParaRPr lang="en-US" altLang="zh-CN" sz="2400" b="1" dirty="0" smtClean="0">
              <a:latin typeface="方正兰亭超细黑简体" pitchFamily="2" charset="-122"/>
              <a:ea typeface="方正兰亭超细黑简体" pitchFamily="2" charset="-122"/>
            </a:endParaRPr>
          </a:p>
          <a:p>
            <a:r>
              <a:rPr lang="zh-CN" altLang="en-US" sz="2400" b="1" dirty="0" smtClean="0">
                <a:latin typeface="方正兰亭超细黑简体" pitchFamily="2" charset="-122"/>
                <a:ea typeface="方正兰亭超细黑简体" pitchFamily="2" charset="-122"/>
              </a:rPr>
              <a:t>培训</a:t>
            </a:r>
            <a:r>
              <a:rPr lang="zh-CN" altLang="en-US" sz="2400" b="1" dirty="0">
                <a:latin typeface="方正兰亭超细黑简体" pitchFamily="2" charset="-122"/>
                <a:ea typeface="方正兰亭超细黑简体" pitchFamily="2" charset="-122"/>
              </a:rPr>
              <a:t>目的</a:t>
            </a:r>
            <a:r>
              <a:rPr lang="zh-CN" altLang="en-US" sz="2400" b="1" dirty="0" smtClean="0">
                <a:latin typeface="方正兰亭超细黑简体" pitchFamily="2" charset="-122"/>
                <a:ea typeface="方正兰亭超细黑简体" pitchFamily="2" charset="-122"/>
              </a:rPr>
              <a:t>：</a:t>
            </a:r>
            <a:endParaRPr lang="en-US" altLang="zh-CN" sz="2400" b="1" dirty="0" smtClean="0">
              <a:latin typeface="方正兰亭超细黑简体" pitchFamily="2" charset="-122"/>
              <a:ea typeface="方正兰亭超细黑简体" pitchFamily="2" charset="-122"/>
            </a:endParaRPr>
          </a:p>
          <a:p>
            <a:pPr>
              <a:buFont typeface="Wingdings" charset="2"/>
              <a:buChar char="u"/>
            </a:pPr>
            <a:r>
              <a:rPr lang="zh-CN" altLang="en-US" sz="2400" b="1" dirty="0" smtClean="0">
                <a:latin typeface="方正兰亭超细黑简体" pitchFamily="2" charset="-122"/>
                <a:ea typeface="方正兰亭超细黑简体" pitchFamily="2" charset="-122"/>
              </a:rPr>
              <a:t>让</a:t>
            </a:r>
            <a:r>
              <a:rPr lang="zh-CN" altLang="en-US" sz="2400" b="1" dirty="0">
                <a:latin typeface="方正兰亭超细黑简体" pitchFamily="2" charset="-122"/>
                <a:ea typeface="方正兰亭超细黑简体" pitchFamily="2" charset="-122"/>
              </a:rPr>
              <a:t>初次接触酒店行业的新员工了解本岗位应具备的基本素质及知识，</a:t>
            </a:r>
            <a:r>
              <a:rPr lang="zh-CN" altLang="en-US" sz="2400" b="1" dirty="0" smtClean="0">
                <a:latin typeface="方正兰亭超细黑简体" pitchFamily="2" charset="-122"/>
                <a:ea typeface="方正兰亭超细黑简体" pitchFamily="2" charset="-122"/>
              </a:rPr>
              <a:t>为具体岗位培训铺垫</a:t>
            </a:r>
            <a:r>
              <a:rPr lang="zh-CN" altLang="en-US" sz="2400" b="1" dirty="0">
                <a:latin typeface="方正兰亭超细黑简体" pitchFamily="2" charset="-122"/>
                <a:ea typeface="方正兰亭超细黑简体" pitchFamily="2" charset="-122"/>
              </a:rPr>
              <a:t>。</a:t>
            </a:r>
            <a:endParaRPr lang="zh-CN" altLang="en-US" sz="2400" b="1" dirty="0">
              <a:latin typeface="方正兰亭超细黑简体" pitchFamily="2" charset="-122"/>
              <a:ea typeface="方正兰亭超细黑简体" pitchFamily="2" charset="-122"/>
            </a:endParaRPr>
          </a:p>
          <a:p>
            <a:endParaRPr lang="en-US" altLang="zh-CN" sz="2400" b="1" dirty="0" smtClean="0">
              <a:latin typeface="方正兰亭超细黑简体" pitchFamily="2" charset="-122"/>
              <a:ea typeface="方正兰亭超细黑简体" pitchFamily="2" charset="-122"/>
            </a:endParaRPr>
          </a:p>
          <a:p>
            <a:r>
              <a:rPr lang="zh-CN" altLang="en-US" sz="2400" b="1" dirty="0" smtClean="0">
                <a:latin typeface="方正兰亭超细黑简体" pitchFamily="2" charset="-122"/>
                <a:ea typeface="方正兰亭超细黑简体" pitchFamily="2" charset="-122"/>
              </a:rPr>
              <a:t>培训内容：</a:t>
            </a:r>
            <a:endParaRPr lang="zh-CN" altLang="en-US" sz="2400" b="1" dirty="0">
              <a:latin typeface="方正兰亭超细黑简体" pitchFamily="2" charset="-122"/>
              <a:ea typeface="方正兰亭超细黑简体" pitchFamily="2" charset="-122"/>
            </a:endParaRPr>
          </a:p>
          <a:p>
            <a:pPr algn="just">
              <a:buFont typeface="Wingdings" charset="2"/>
              <a:buChar char="u"/>
            </a:pPr>
            <a:r>
              <a:rPr lang="zh-CN" altLang="en-US" sz="2400" b="1" dirty="0" smtClean="0">
                <a:latin typeface="方正兰亭超细黑简体" pitchFamily="2" charset="-122"/>
                <a:ea typeface="方正兰亭超细黑简体" pitchFamily="2" charset="-122"/>
              </a:rPr>
              <a:t>酒店</a:t>
            </a:r>
            <a:r>
              <a:rPr lang="zh-CN" altLang="en-US" sz="2400" b="1" dirty="0">
                <a:latin typeface="方正兰亭超细黑简体" pitchFamily="2" charset="-122"/>
                <a:ea typeface="方正兰亭超细黑简体" pitchFamily="2" charset="-122"/>
              </a:rPr>
              <a:t>概况简介（理念、建店、主要领导者、行政结构）</a:t>
            </a:r>
            <a:endParaRPr lang="zh-CN" altLang="en-US" sz="2400" b="1" dirty="0">
              <a:latin typeface="方正兰亭超细黑简体" pitchFamily="2" charset="-122"/>
              <a:ea typeface="方正兰亭超细黑简体" pitchFamily="2" charset="-122"/>
            </a:endParaRPr>
          </a:p>
          <a:p>
            <a:pPr algn="just">
              <a:buFont typeface="Wingdings" charset="2"/>
              <a:buChar char="u"/>
            </a:pPr>
            <a:r>
              <a:rPr lang="zh-CN" altLang="en-US" sz="2400" b="1" dirty="0" smtClean="0">
                <a:latin typeface="方正兰亭超细黑简体" pitchFamily="2" charset="-122"/>
                <a:ea typeface="方正兰亭超细黑简体" pitchFamily="2" charset="-122"/>
              </a:rPr>
              <a:t>部</a:t>
            </a:r>
            <a:r>
              <a:rPr lang="zh-CN" altLang="en-US" sz="2400" b="1" dirty="0">
                <a:latin typeface="方正兰亭超细黑简体" pitchFamily="2" charset="-122"/>
                <a:ea typeface="方正兰亭超细黑简体" pitchFamily="2" charset="-122"/>
              </a:rPr>
              <a:t>门概况（功能、负责人、工作内容）</a:t>
            </a:r>
            <a:endParaRPr lang="zh-CN" altLang="en-US" sz="2400" b="1" dirty="0">
              <a:latin typeface="方正兰亭超细黑简体" pitchFamily="2" charset="-122"/>
              <a:ea typeface="方正兰亭超细黑简体" pitchFamily="2" charset="-122"/>
            </a:endParaRPr>
          </a:p>
          <a:p>
            <a:pPr algn="just">
              <a:buFont typeface="Wingdings" charset="2"/>
              <a:buChar char="u"/>
            </a:pPr>
            <a:r>
              <a:rPr lang="zh-CN" altLang="en-US" sz="2400" b="1" dirty="0" smtClean="0">
                <a:latin typeface="方正兰亭超细黑简体" pitchFamily="2" charset="-122"/>
                <a:ea typeface="方正兰亭超细黑简体" pitchFamily="2" charset="-122"/>
              </a:rPr>
              <a:t>酒</a:t>
            </a:r>
            <a:r>
              <a:rPr lang="zh-CN" altLang="en-US" sz="2400" b="1" dirty="0">
                <a:latin typeface="方正兰亭超细黑简体" pitchFamily="2" charset="-122"/>
                <a:ea typeface="方正兰亭超细黑简体" pitchFamily="2" charset="-122"/>
              </a:rPr>
              <a:t>店员工岗位职责讲解说明</a:t>
            </a:r>
            <a:endParaRPr lang="zh-CN" altLang="en-US" sz="2400" b="1" dirty="0">
              <a:latin typeface="方正兰亭超细黑简体" pitchFamily="2" charset="-122"/>
              <a:ea typeface="方正兰亭超细黑简体" pitchFamily="2" charset="-122"/>
            </a:endParaRPr>
          </a:p>
          <a:p>
            <a:pPr algn="just">
              <a:buFont typeface="Wingdings" charset="2"/>
              <a:buChar char="u"/>
            </a:pPr>
            <a:r>
              <a:rPr lang="zh-CN" altLang="en-US" sz="2400" b="1" dirty="0" smtClean="0">
                <a:latin typeface="方正兰亭超细黑简体" pitchFamily="2" charset="-122"/>
                <a:ea typeface="方正兰亭超细黑简体" pitchFamily="2" charset="-122"/>
              </a:rPr>
              <a:t>仪</a:t>
            </a:r>
            <a:r>
              <a:rPr lang="zh-CN" altLang="en-US" sz="2400" b="1" dirty="0">
                <a:latin typeface="方正兰亭超细黑简体" pitchFamily="2" charset="-122"/>
                <a:ea typeface="方正兰亭超细黑简体" pitchFamily="2" charset="-122"/>
              </a:rPr>
              <a:t>容仪表，礼节礼貌要求。 </a:t>
            </a:r>
            <a:endParaRPr lang="zh-CN" altLang="en-US" sz="2400" b="1" dirty="0">
              <a:latin typeface="方正兰亭超细黑简体" pitchFamily="2" charset="-122"/>
              <a:ea typeface="方正兰亭超细黑简体" pitchFamily="2" charset="-122"/>
            </a:endParaRPr>
          </a:p>
          <a:p>
            <a:endParaRPr lang="zh-CN" altLang="en-US" dirty="0"/>
          </a:p>
        </p:txBody>
      </p:sp>
      <p:cxnSp>
        <p:nvCxnSpPr>
          <p:cNvPr id="8" name="直线连接符 28"/>
          <p:cNvCxnSpPr/>
          <p:nvPr/>
        </p:nvCxnSpPr>
        <p:spPr>
          <a:xfrm flipV="1">
            <a:off x="1926014" y="348340"/>
            <a:ext cx="2660500" cy="2"/>
          </a:xfrm>
          <a:prstGeom prst="line">
            <a:avLst/>
          </a:prstGeom>
        </p:spPr>
        <p:style>
          <a:lnRef idx="1">
            <a:schemeClr val="dk1"/>
          </a:lnRef>
          <a:fillRef idx="0">
            <a:schemeClr val="dk1"/>
          </a:fillRef>
          <a:effectRef idx="0">
            <a:schemeClr val="dk1"/>
          </a:effectRef>
          <a:fontRef idx="minor">
            <a:schemeClr val="tx1"/>
          </a:fontRef>
        </p:style>
      </p:cxnSp>
      <p:cxnSp>
        <p:nvCxnSpPr>
          <p:cNvPr id="9" name="直线连接符 28"/>
          <p:cNvCxnSpPr/>
          <p:nvPr/>
        </p:nvCxnSpPr>
        <p:spPr>
          <a:xfrm flipV="1">
            <a:off x="7329714" y="377371"/>
            <a:ext cx="2719145" cy="7349"/>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02229" y="649515"/>
            <a:ext cx="9187543" cy="5558971"/>
          </a:xfrm>
          <a:prstGeom prst="rect">
            <a:avLst/>
          </a:prstGeom>
          <a:solidFill>
            <a:srgbClr val="F0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2" name="TextBox 1"/>
          <p:cNvSpPr txBox="1"/>
          <p:nvPr/>
        </p:nvSpPr>
        <p:spPr>
          <a:xfrm>
            <a:off x="4586514" y="-7352"/>
            <a:ext cx="3526971" cy="769441"/>
          </a:xfrm>
          <a:prstGeom prst="rect">
            <a:avLst/>
          </a:prstGeom>
          <a:noFill/>
        </p:spPr>
        <p:txBody>
          <a:bodyPr wrap="square" rtlCol="0">
            <a:spAutoFit/>
          </a:bodyPr>
          <a:lstStyle/>
          <a:p>
            <a:pPr algn="ctr"/>
            <a:r>
              <a:rPr lang="zh-CN" altLang="en-US" sz="4400" b="1" dirty="0" smtClean="0">
                <a:latin typeface="方正兰亭超细黑简体" pitchFamily="2" charset="-122"/>
                <a:ea typeface="方正兰亭超细黑简体" pitchFamily="2" charset="-122"/>
              </a:rPr>
              <a:t>实习概况</a:t>
            </a:r>
            <a:endParaRPr lang="zh-CN" altLang="en-US" sz="4400" b="1" dirty="0">
              <a:latin typeface="方正兰亭超细黑简体" pitchFamily="2" charset="-122"/>
              <a:ea typeface="方正兰亭超细黑简体" pitchFamily="2" charset="-122"/>
            </a:endParaRPr>
          </a:p>
        </p:txBody>
      </p:sp>
      <p:sp>
        <p:nvSpPr>
          <p:cNvPr id="3" name="TextBox 2"/>
          <p:cNvSpPr txBox="1"/>
          <p:nvPr/>
        </p:nvSpPr>
        <p:spPr>
          <a:xfrm>
            <a:off x="1914788" y="1097997"/>
            <a:ext cx="8870421" cy="4893647"/>
          </a:xfrm>
          <a:prstGeom prst="rect">
            <a:avLst/>
          </a:prstGeom>
          <a:noFill/>
        </p:spPr>
        <p:txBody>
          <a:bodyPr wrap="square" rtlCol="0">
            <a:spAutoFit/>
          </a:bodyPr>
          <a:lstStyle/>
          <a:p>
            <a:r>
              <a:rPr lang="zh-CN" altLang="en-US" sz="3600" b="1" dirty="0" smtClean="0">
                <a:latin typeface="方正兰亭超细黑简体" pitchFamily="2" charset="-122"/>
                <a:ea typeface="方正兰亭超细黑简体" pitchFamily="2" charset="-122"/>
              </a:rPr>
              <a:t>在岗培训</a:t>
            </a:r>
            <a:r>
              <a:rPr lang="zh-CN" altLang="en-US" dirty="0" smtClean="0"/>
              <a:t>：</a:t>
            </a:r>
            <a:endParaRPr lang="en-US" altLang="zh-CN" dirty="0" smtClean="0"/>
          </a:p>
          <a:p>
            <a:endParaRPr lang="en-US" altLang="zh-CN" dirty="0" smtClean="0"/>
          </a:p>
          <a:p>
            <a:endParaRPr lang="en-US" altLang="zh-CN" dirty="0" smtClean="0"/>
          </a:p>
          <a:p>
            <a:r>
              <a:rPr lang="zh-CN" altLang="en-US" sz="2400" b="1" dirty="0" smtClean="0">
                <a:latin typeface="方正兰亭超细黑简体" pitchFamily="2" charset="-122"/>
                <a:ea typeface="方正兰亭超细黑简体" pitchFamily="2" charset="-122"/>
              </a:rPr>
              <a:t>部门依据自己本月的培训</a:t>
            </a:r>
            <a:r>
              <a:rPr lang="zh-CN" altLang="en-US" sz="2400" b="1" dirty="0">
                <a:latin typeface="方正兰亭超细黑简体" pitchFamily="2" charset="-122"/>
                <a:ea typeface="方正兰亭超细黑简体" pitchFamily="2" charset="-122"/>
              </a:rPr>
              <a:t>计划</a:t>
            </a:r>
            <a:r>
              <a:rPr lang="zh-CN" altLang="en-US" sz="2400" b="1" dirty="0" smtClean="0">
                <a:latin typeface="方正兰亭超细黑简体" pitchFamily="2" charset="-122"/>
                <a:ea typeface="方正兰亭超细黑简体" pitchFamily="2" charset="-122"/>
              </a:rPr>
              <a:t>要求进行相应的培训</a:t>
            </a:r>
            <a:endParaRPr lang="en-US" altLang="zh-CN" sz="2400" b="1" dirty="0" smtClean="0">
              <a:latin typeface="方正兰亭超细黑简体" pitchFamily="2" charset="-122"/>
              <a:ea typeface="方正兰亭超细黑简体" pitchFamily="2" charset="-122"/>
            </a:endParaRPr>
          </a:p>
          <a:p>
            <a:endParaRPr lang="en-US" altLang="zh-CN" sz="2400" b="1" dirty="0" smtClean="0">
              <a:latin typeface="方正兰亭超细黑简体" pitchFamily="2" charset="-122"/>
              <a:ea typeface="方正兰亭超细黑简体" pitchFamily="2" charset="-122"/>
            </a:endParaRPr>
          </a:p>
          <a:p>
            <a:r>
              <a:rPr lang="zh-CN" altLang="en-US" sz="2400" b="1" dirty="0">
                <a:latin typeface="方正兰亭超细黑简体" pitchFamily="2" charset="-122"/>
                <a:ea typeface="方正兰亭超细黑简体" pitchFamily="2" charset="-122"/>
              </a:rPr>
              <a:t> </a:t>
            </a:r>
            <a:r>
              <a:rPr lang="zh-CN" altLang="en-US" sz="2400" b="1" dirty="0" smtClean="0">
                <a:latin typeface="方正兰亭超细黑简体" pitchFamily="2" charset="-122"/>
                <a:ea typeface="方正兰亭超细黑简体" pitchFamily="2" charset="-122"/>
              </a:rPr>
              <a:t>             如：餐饮部：酒水服务培训、送餐服务培训</a:t>
            </a:r>
            <a:endParaRPr lang="en-US" altLang="zh-CN" sz="2400" b="1" dirty="0" smtClean="0">
              <a:latin typeface="方正兰亭超细黑简体" pitchFamily="2" charset="-122"/>
              <a:ea typeface="方正兰亭超细黑简体" pitchFamily="2" charset="-122"/>
            </a:endParaRPr>
          </a:p>
          <a:p>
            <a:r>
              <a:rPr lang="en-US" altLang="zh-CN" sz="2400" b="1" dirty="0">
                <a:latin typeface="方正兰亭超细黑简体" pitchFamily="2" charset="-122"/>
                <a:ea typeface="方正兰亭超细黑简体" pitchFamily="2" charset="-122"/>
              </a:rPr>
              <a:t> </a:t>
            </a:r>
            <a:r>
              <a:rPr lang="en-US" altLang="zh-CN" sz="2400" b="1" dirty="0" smtClean="0">
                <a:latin typeface="方正兰亭超细黑简体" pitchFamily="2" charset="-122"/>
                <a:ea typeface="方正兰亭超细黑简体" pitchFamily="2" charset="-122"/>
              </a:rPr>
              <a:t>                      </a:t>
            </a:r>
            <a:r>
              <a:rPr lang="zh-CN" altLang="en-US" sz="2400" b="1" dirty="0" smtClean="0">
                <a:latin typeface="方正兰亭超细黑简体" pitchFamily="2" charset="-122"/>
                <a:ea typeface="方正兰亭超细黑简体" pitchFamily="2" charset="-122"/>
              </a:rPr>
              <a:t>前厅部：雅高会员接待培训、团队接待培训</a:t>
            </a:r>
            <a:endParaRPr lang="en-US" altLang="zh-CN" sz="2400" b="1" dirty="0" smtClean="0">
              <a:latin typeface="方正兰亭超细黑简体" pitchFamily="2" charset="-122"/>
              <a:ea typeface="方正兰亭超细黑简体" pitchFamily="2" charset="-122"/>
            </a:endParaRPr>
          </a:p>
          <a:p>
            <a:r>
              <a:rPr lang="en-US" altLang="zh-CN" sz="2400" b="1" dirty="0">
                <a:latin typeface="方正兰亭超细黑简体" pitchFamily="2" charset="-122"/>
                <a:ea typeface="方正兰亭超细黑简体" pitchFamily="2" charset="-122"/>
              </a:rPr>
              <a:t> </a:t>
            </a:r>
            <a:r>
              <a:rPr lang="en-US" altLang="zh-CN" sz="2400" b="1" dirty="0" smtClean="0">
                <a:latin typeface="方正兰亭超细黑简体" pitchFamily="2" charset="-122"/>
                <a:ea typeface="方正兰亭超细黑简体" pitchFamily="2" charset="-122"/>
              </a:rPr>
              <a:t>                      </a:t>
            </a:r>
            <a:r>
              <a:rPr lang="zh-CN" altLang="en-US" sz="2400" b="1" dirty="0" smtClean="0">
                <a:latin typeface="方正兰亭超细黑简体" pitchFamily="2" charset="-122"/>
                <a:ea typeface="方正兰亭超细黑简体" pitchFamily="2" charset="-122"/>
              </a:rPr>
              <a:t>客房部：楼层、</a:t>
            </a:r>
            <a:r>
              <a:rPr lang="en-US" altLang="zh-CN" sz="2400" b="1" dirty="0" smtClean="0">
                <a:latin typeface="方正兰亭超细黑简体" pitchFamily="2" charset="-122"/>
                <a:ea typeface="方正兰亭超细黑简体" pitchFamily="2" charset="-122"/>
              </a:rPr>
              <a:t>PA</a:t>
            </a:r>
            <a:r>
              <a:rPr lang="zh-CN" altLang="en-US" sz="2400" b="1" dirty="0" smtClean="0">
                <a:latin typeface="方正兰亭超细黑简体" pitchFamily="2" charset="-122"/>
                <a:ea typeface="方正兰亭超细黑简体" pitchFamily="2" charset="-122"/>
              </a:rPr>
              <a:t>、洗衣房的岗位交叉培训</a:t>
            </a:r>
            <a:endParaRPr lang="en-US" altLang="zh-CN" sz="2400" b="1" dirty="0" smtClean="0">
              <a:latin typeface="方正兰亭超细黑简体" pitchFamily="2" charset="-122"/>
              <a:ea typeface="方正兰亭超细黑简体" pitchFamily="2" charset="-122"/>
            </a:endParaRPr>
          </a:p>
          <a:p>
            <a:r>
              <a:rPr lang="en-US" altLang="zh-CN" sz="2400" b="1" dirty="0">
                <a:latin typeface="方正兰亭超细黑简体" pitchFamily="2" charset="-122"/>
                <a:ea typeface="方正兰亭超细黑简体" pitchFamily="2" charset="-122"/>
              </a:rPr>
              <a:t> </a:t>
            </a:r>
            <a:r>
              <a:rPr lang="en-US" altLang="zh-CN" sz="2400" b="1" dirty="0" smtClean="0">
                <a:latin typeface="方正兰亭超细黑简体" pitchFamily="2" charset="-122"/>
                <a:ea typeface="方正兰亭超细黑简体" pitchFamily="2" charset="-122"/>
              </a:rPr>
              <a:t>          </a:t>
            </a:r>
            <a:endParaRPr lang="en-US" altLang="zh-CN" sz="2400" b="1" dirty="0" smtClean="0">
              <a:latin typeface="方正兰亭超细黑简体" pitchFamily="2" charset="-122"/>
              <a:ea typeface="方正兰亭超细黑简体" pitchFamily="2" charset="-122"/>
            </a:endParaRPr>
          </a:p>
          <a:p>
            <a:endParaRPr lang="en-US" altLang="zh-CN" sz="2400" b="1" dirty="0">
              <a:latin typeface="方正兰亭超细黑简体" pitchFamily="2" charset="-122"/>
              <a:ea typeface="方正兰亭超细黑简体" pitchFamily="2" charset="-122"/>
            </a:endParaRPr>
          </a:p>
          <a:p>
            <a:endParaRPr lang="en-US" altLang="zh-CN" sz="2400" b="1" dirty="0" smtClean="0">
              <a:latin typeface="方正兰亭超细黑简体" pitchFamily="2" charset="-122"/>
              <a:ea typeface="方正兰亭超细黑简体" pitchFamily="2" charset="-122"/>
            </a:endParaRPr>
          </a:p>
          <a:p>
            <a:r>
              <a:rPr lang="zh-CN" altLang="en-US" sz="2400" b="1" dirty="0" smtClean="0">
                <a:latin typeface="方正兰亭超细黑简体" pitchFamily="2" charset="-122"/>
                <a:ea typeface="方正兰亭超细黑简体" pitchFamily="2" charset="-122"/>
              </a:rPr>
              <a:t>酒店每个月进行酒店培训：雅高心艺家培训（</a:t>
            </a:r>
            <a:r>
              <a:rPr lang="en-US" altLang="zh-CN" sz="2400" b="1" dirty="0" err="1" smtClean="0">
                <a:latin typeface="方正兰亭超细黑简体" pitchFamily="2" charset="-122"/>
                <a:ea typeface="方正兰亭超细黑简体" pitchFamily="2" charset="-122"/>
              </a:rPr>
              <a:t>Heartist</a:t>
            </a:r>
            <a:r>
              <a:rPr lang="zh-CN" altLang="en-US" sz="2400" b="1" dirty="0" smtClean="0">
                <a:latin typeface="方正兰亭超细黑简体" pitchFamily="2" charset="-122"/>
                <a:ea typeface="方正兰亭超细黑简体" pitchFamily="2" charset="-122"/>
              </a:rPr>
              <a:t>）</a:t>
            </a:r>
            <a:endParaRPr lang="en-US" altLang="zh-CN" sz="2400" b="1" dirty="0" smtClean="0">
              <a:latin typeface="方正兰亭超细黑简体" pitchFamily="2" charset="-122"/>
              <a:ea typeface="方正兰亭超细黑简体" pitchFamily="2" charset="-122"/>
            </a:endParaRPr>
          </a:p>
          <a:p>
            <a:r>
              <a:rPr lang="zh-CN" altLang="en-US" sz="2400" b="1" dirty="0" smtClean="0">
                <a:latin typeface="方正兰亭超细黑简体" pitchFamily="2" charset="-122"/>
                <a:ea typeface="方正兰亭超细黑简体" pitchFamily="2" charset="-122"/>
              </a:rPr>
              <a:t>旨在让雅高的每一位员工成为心艺家，贯彻服务</a:t>
            </a:r>
            <a:r>
              <a:rPr lang="zh-CN" altLang="en-US" sz="2400" b="1" dirty="0">
                <a:latin typeface="方正兰亭超细黑简体" pitchFamily="2" charset="-122"/>
                <a:ea typeface="方正兰亭超细黑简体" pitchFamily="2" charset="-122"/>
              </a:rPr>
              <a:t>理念</a:t>
            </a:r>
            <a:endParaRPr lang="zh-CN" altLang="en-US" sz="2400" b="1" dirty="0">
              <a:latin typeface="方正兰亭超细黑简体" pitchFamily="2" charset="-122"/>
              <a:ea typeface="方正兰亭超细黑简体" pitchFamily="2" charset="-122"/>
            </a:endParaRPr>
          </a:p>
        </p:txBody>
      </p:sp>
      <p:cxnSp>
        <p:nvCxnSpPr>
          <p:cNvPr id="8" name="直线连接符 28"/>
          <p:cNvCxnSpPr/>
          <p:nvPr/>
        </p:nvCxnSpPr>
        <p:spPr>
          <a:xfrm>
            <a:off x="1625600" y="377371"/>
            <a:ext cx="2960914" cy="0"/>
          </a:xfrm>
          <a:prstGeom prst="line">
            <a:avLst/>
          </a:prstGeom>
        </p:spPr>
        <p:style>
          <a:lnRef idx="1">
            <a:schemeClr val="dk1"/>
          </a:lnRef>
          <a:fillRef idx="0">
            <a:schemeClr val="dk1"/>
          </a:fillRef>
          <a:effectRef idx="0">
            <a:schemeClr val="dk1"/>
          </a:effectRef>
          <a:fontRef idx="minor">
            <a:schemeClr val="tx1"/>
          </a:fontRef>
        </p:style>
      </p:cxnSp>
      <p:cxnSp>
        <p:nvCxnSpPr>
          <p:cNvPr id="9" name="直线连接符 28"/>
          <p:cNvCxnSpPr/>
          <p:nvPr/>
        </p:nvCxnSpPr>
        <p:spPr>
          <a:xfrm>
            <a:off x="7721600" y="377368"/>
            <a:ext cx="2774421" cy="3"/>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 y="0"/>
            <a:ext cx="12540342" cy="6857999"/>
          </a:xfrm>
          <a:prstGeom prst="rect">
            <a:avLst/>
          </a:prstGeom>
          <a:solidFill>
            <a:srgbClr val="F0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1"/>
          <a:srcRect/>
          <a:stretch>
            <a:fillRect/>
          </a:stretch>
        </p:blipFill>
        <p:spPr>
          <a:xfrm rot="16200000" flipH="1">
            <a:off x="-2264078" y="2264080"/>
            <a:ext cx="6858000" cy="2329841"/>
          </a:xfrm>
          <a:prstGeom prst="rect">
            <a:avLst/>
          </a:prstGeom>
        </p:spPr>
      </p:pic>
      <p:pic>
        <p:nvPicPr>
          <p:cNvPr id="5" name="图片 4"/>
          <p:cNvPicPr>
            <a:picLocks noChangeAspect="1"/>
          </p:cNvPicPr>
          <p:nvPr/>
        </p:nvPicPr>
        <p:blipFill rotWithShape="1">
          <a:blip r:embed="rId2"/>
          <a:srcRect/>
          <a:stretch>
            <a:fillRect/>
          </a:stretch>
        </p:blipFill>
        <p:spPr>
          <a:xfrm rot="16200000" flipH="1">
            <a:off x="7930915" y="2117944"/>
            <a:ext cx="6858000" cy="2622112"/>
          </a:xfrm>
          <a:prstGeom prst="rect">
            <a:avLst/>
          </a:prstGeom>
        </p:spPr>
      </p:pic>
      <p:sp>
        <p:nvSpPr>
          <p:cNvPr id="22" name="文本框 21"/>
          <p:cNvSpPr txBox="1"/>
          <p:nvPr/>
        </p:nvSpPr>
        <p:spPr>
          <a:xfrm>
            <a:off x="4634551" y="49700"/>
            <a:ext cx="2840306" cy="1200329"/>
          </a:xfrm>
          <a:prstGeom prst="rect">
            <a:avLst/>
          </a:prstGeom>
          <a:noFill/>
        </p:spPr>
        <p:txBody>
          <a:bodyPr wrap="square" rtlCol="0">
            <a:spAutoFit/>
          </a:bodyPr>
          <a:lstStyle/>
          <a:p>
            <a:pPr algn="ctr"/>
            <a:r>
              <a:rPr kumimoji="1" lang="zh-CN" altLang="en-US" sz="7200" b="1" spc="300" dirty="0" smtClean="0">
                <a:latin typeface="方正兰亭超细黑简体" pitchFamily="2" charset="-122"/>
                <a:ea typeface="方正兰亭超细黑简体" pitchFamily="2" charset="-122"/>
                <a:cs typeface="FZQingKeBenYueSongS-R-GB" charset="-122"/>
              </a:rPr>
              <a:t>导向</a:t>
            </a:r>
            <a:endParaRPr kumimoji="1" lang="zh-CN" altLang="en-US" sz="7200" b="1" spc="300" dirty="0">
              <a:latin typeface="方正兰亭超细黑简体" pitchFamily="2" charset="-122"/>
              <a:ea typeface="方正兰亭超细黑简体" pitchFamily="2" charset="-122"/>
              <a:cs typeface="FZQingKeBenYueSongS-R-GB" charset="-122"/>
            </a:endParaRPr>
          </a:p>
        </p:txBody>
      </p:sp>
      <p:sp>
        <p:nvSpPr>
          <p:cNvPr id="3" name="矩形 2"/>
          <p:cNvSpPr/>
          <p:nvPr/>
        </p:nvSpPr>
        <p:spPr>
          <a:xfrm>
            <a:off x="3174521" y="2553419"/>
            <a:ext cx="6021237" cy="5865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p:cNvSpPr/>
          <p:nvPr/>
        </p:nvSpPr>
        <p:spPr>
          <a:xfrm>
            <a:off x="3172356" y="2553419"/>
            <a:ext cx="296173" cy="586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8" name="矩形 27"/>
          <p:cNvSpPr/>
          <p:nvPr/>
        </p:nvSpPr>
        <p:spPr>
          <a:xfrm>
            <a:off x="8899585" y="2553419"/>
            <a:ext cx="296173" cy="586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3893532" y="2587609"/>
            <a:ext cx="4404935" cy="646331"/>
          </a:xfrm>
          <a:prstGeom prst="rect">
            <a:avLst/>
          </a:prstGeom>
          <a:noFill/>
        </p:spPr>
        <p:txBody>
          <a:bodyPr wrap="square" rtlCol="0">
            <a:spAutoFit/>
          </a:bodyPr>
          <a:lstStyle/>
          <a:p>
            <a:pPr algn="dist"/>
            <a:r>
              <a:rPr kumimoji="1" lang="zh-CN" altLang="en-US" sz="3600" b="1" dirty="0" smtClean="0">
                <a:latin typeface="方正兰亭超细黑简体" pitchFamily="2" charset="-122"/>
                <a:ea typeface="方正兰亭超细黑简体" pitchFamily="2" charset="-122"/>
                <a:cs typeface="FZQingKeBenYueSongS-R-GB" charset="-122"/>
              </a:rPr>
              <a:t>前厅部实习概况</a:t>
            </a:r>
            <a:endParaRPr kumimoji="1" lang="zh-CN" altLang="en-US" sz="3600" b="1" dirty="0">
              <a:latin typeface="方正兰亭超细黑简体" pitchFamily="2" charset="-122"/>
              <a:ea typeface="方正兰亭超细黑简体" pitchFamily="2" charset="-122"/>
              <a:cs typeface="FZQingKeBenYueSongS-R-GB" charset="-122"/>
            </a:endParaRPr>
          </a:p>
        </p:txBody>
      </p:sp>
      <p:sp>
        <p:nvSpPr>
          <p:cNvPr id="30" name="矩形 29"/>
          <p:cNvSpPr/>
          <p:nvPr/>
        </p:nvSpPr>
        <p:spPr>
          <a:xfrm>
            <a:off x="3174521" y="3464706"/>
            <a:ext cx="6021237" cy="5865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32"/>
          <p:cNvSpPr/>
          <p:nvPr/>
        </p:nvSpPr>
        <p:spPr>
          <a:xfrm>
            <a:off x="3172356" y="3464706"/>
            <a:ext cx="296173" cy="586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33"/>
          <p:cNvSpPr/>
          <p:nvPr/>
        </p:nvSpPr>
        <p:spPr>
          <a:xfrm>
            <a:off x="8899585" y="3464706"/>
            <a:ext cx="296173" cy="586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p:cNvSpPr txBox="1"/>
          <p:nvPr/>
        </p:nvSpPr>
        <p:spPr>
          <a:xfrm>
            <a:off x="3893532" y="3498896"/>
            <a:ext cx="4404935" cy="646331"/>
          </a:xfrm>
          <a:prstGeom prst="rect">
            <a:avLst/>
          </a:prstGeom>
          <a:noFill/>
        </p:spPr>
        <p:txBody>
          <a:bodyPr wrap="square" rtlCol="0">
            <a:spAutoFit/>
          </a:bodyPr>
          <a:lstStyle/>
          <a:p>
            <a:pPr algn="dist"/>
            <a:r>
              <a:rPr kumimoji="1" lang="zh-CN" altLang="en-US" sz="3600" b="1" dirty="0" smtClean="0">
                <a:latin typeface="方正兰亭超细黑简体" pitchFamily="2" charset="-122"/>
                <a:ea typeface="方正兰亭超细黑简体" pitchFamily="2" charset="-122"/>
                <a:cs typeface="FZQingKeBenYueSongS-R-GB" charset="-122"/>
              </a:rPr>
              <a:t>餐饮部实习概况</a:t>
            </a:r>
            <a:endParaRPr kumimoji="1" lang="zh-CN" altLang="en-US" sz="3600" b="1" dirty="0">
              <a:latin typeface="方正兰亭超细黑简体" pitchFamily="2" charset="-122"/>
              <a:ea typeface="方正兰亭超细黑简体" pitchFamily="2" charset="-122"/>
              <a:cs typeface="FZQingKeBenYueSongS-R-GB" charset="-122"/>
            </a:endParaRPr>
          </a:p>
        </p:txBody>
      </p:sp>
      <p:sp>
        <p:nvSpPr>
          <p:cNvPr id="36" name="矩形 35"/>
          <p:cNvSpPr/>
          <p:nvPr/>
        </p:nvSpPr>
        <p:spPr>
          <a:xfrm>
            <a:off x="3174521" y="4375993"/>
            <a:ext cx="6021237" cy="5865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p:cNvSpPr/>
          <p:nvPr/>
        </p:nvSpPr>
        <p:spPr>
          <a:xfrm>
            <a:off x="3172356" y="4375993"/>
            <a:ext cx="296173" cy="586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8" name="矩形 37"/>
          <p:cNvSpPr/>
          <p:nvPr/>
        </p:nvSpPr>
        <p:spPr>
          <a:xfrm>
            <a:off x="8899585" y="4375993"/>
            <a:ext cx="296173" cy="586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文本框 38"/>
          <p:cNvSpPr txBox="1"/>
          <p:nvPr/>
        </p:nvSpPr>
        <p:spPr>
          <a:xfrm>
            <a:off x="3893532" y="4410183"/>
            <a:ext cx="4404935" cy="646331"/>
          </a:xfrm>
          <a:prstGeom prst="rect">
            <a:avLst/>
          </a:prstGeom>
          <a:noFill/>
        </p:spPr>
        <p:txBody>
          <a:bodyPr wrap="square" rtlCol="0">
            <a:spAutoFit/>
          </a:bodyPr>
          <a:lstStyle/>
          <a:p>
            <a:pPr algn="dist"/>
            <a:r>
              <a:rPr kumimoji="1" lang="zh-CN" altLang="en-US" sz="3600" b="1" dirty="0">
                <a:latin typeface="方正兰亭超细黑简体" pitchFamily="2" charset="-122"/>
                <a:ea typeface="方正兰亭超细黑简体" pitchFamily="2" charset="-122"/>
                <a:cs typeface="FZQingKeBenYueSongS-R-GB" charset="-122"/>
              </a:rPr>
              <a:t>客房</a:t>
            </a:r>
            <a:r>
              <a:rPr kumimoji="1" lang="zh-CN" altLang="en-US" sz="3600" b="1" dirty="0" smtClean="0">
                <a:latin typeface="方正兰亭超细黑简体" pitchFamily="2" charset="-122"/>
                <a:ea typeface="方正兰亭超细黑简体" pitchFamily="2" charset="-122"/>
                <a:cs typeface="FZQingKeBenYueSongS-R-GB" charset="-122"/>
              </a:rPr>
              <a:t>部实习概况</a:t>
            </a:r>
            <a:endParaRPr kumimoji="1" lang="zh-CN" altLang="en-US" sz="3600" b="1" dirty="0">
              <a:latin typeface="方正兰亭超细黑简体" pitchFamily="2" charset="-122"/>
              <a:ea typeface="方正兰亭超细黑简体" pitchFamily="2" charset="-122"/>
              <a:cs typeface="FZQingKeBenYueSongS-R-GB" charset="-122"/>
            </a:endParaRPr>
          </a:p>
        </p:txBody>
      </p:sp>
      <p:sp>
        <p:nvSpPr>
          <p:cNvPr id="40" name="矩形 39"/>
          <p:cNvSpPr/>
          <p:nvPr/>
        </p:nvSpPr>
        <p:spPr>
          <a:xfrm>
            <a:off x="3174521" y="5287280"/>
            <a:ext cx="6021237" cy="5865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TextBox 1"/>
          <p:cNvSpPr txBox="1"/>
          <p:nvPr/>
        </p:nvSpPr>
        <p:spPr>
          <a:xfrm>
            <a:off x="3841973" y="5287280"/>
            <a:ext cx="4508051" cy="646331"/>
          </a:xfrm>
          <a:prstGeom prst="rect">
            <a:avLst/>
          </a:prstGeom>
          <a:noFill/>
        </p:spPr>
        <p:txBody>
          <a:bodyPr wrap="square" rtlCol="0">
            <a:spAutoFit/>
          </a:bodyPr>
          <a:lstStyle/>
          <a:p>
            <a:pPr algn="dist"/>
            <a:r>
              <a:rPr lang="zh-CN" altLang="en-US" sz="3600" b="1" dirty="0" smtClean="0">
                <a:latin typeface="方正兰亭超细黑简体" pitchFamily="2" charset="-122"/>
                <a:ea typeface="方正兰亭超细黑简体" pitchFamily="2" charset="-122"/>
              </a:rPr>
              <a:t>实习心得会</a:t>
            </a:r>
            <a:endParaRPr lang="zh-CN" altLang="en-US" sz="3600" b="1" dirty="0">
              <a:latin typeface="方正兰亭超细黑简体" pitchFamily="2" charset="-122"/>
              <a:ea typeface="方正兰亭超细黑简体" pitchFamily="2" charset="-122"/>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21" y="5277895"/>
            <a:ext cx="298450"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6152" y="5277895"/>
            <a:ext cx="298450"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直线连接符 28"/>
          <p:cNvCxnSpPr/>
          <p:nvPr/>
        </p:nvCxnSpPr>
        <p:spPr>
          <a:xfrm flipV="1">
            <a:off x="2042128" y="441756"/>
            <a:ext cx="2544386" cy="1"/>
          </a:xfrm>
          <a:prstGeom prst="line">
            <a:avLst/>
          </a:prstGeom>
        </p:spPr>
        <p:style>
          <a:lnRef idx="1">
            <a:schemeClr val="dk1"/>
          </a:lnRef>
          <a:fillRef idx="0">
            <a:schemeClr val="dk1"/>
          </a:fillRef>
          <a:effectRef idx="0">
            <a:schemeClr val="dk1"/>
          </a:effectRef>
          <a:fontRef idx="minor">
            <a:schemeClr val="tx1"/>
          </a:fontRef>
        </p:style>
      </p:cxnSp>
      <p:cxnSp>
        <p:nvCxnSpPr>
          <p:cNvPr id="31" name="直线连接符 28"/>
          <p:cNvCxnSpPr/>
          <p:nvPr/>
        </p:nvCxnSpPr>
        <p:spPr>
          <a:xfrm>
            <a:off x="7474857" y="419054"/>
            <a:ext cx="2917372" cy="1"/>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自定义 316">
      <a:dk1>
        <a:srgbClr val="000000"/>
      </a:dk1>
      <a:lt1>
        <a:srgbClr val="FFFFFF"/>
      </a:lt1>
      <a:dk2>
        <a:srgbClr val="44546A"/>
      </a:dk2>
      <a:lt2>
        <a:srgbClr val="E7E6E6"/>
      </a:lt2>
      <a:accent1>
        <a:srgbClr val="F39471"/>
      </a:accent1>
      <a:accent2>
        <a:srgbClr val="F08664"/>
      </a:accent2>
      <a:accent3>
        <a:srgbClr val="F39471"/>
      </a:accent3>
      <a:accent4>
        <a:srgbClr val="F08664"/>
      </a:accent4>
      <a:accent5>
        <a:srgbClr val="F39471"/>
      </a:accent5>
      <a:accent6>
        <a:srgbClr val="F08664"/>
      </a:accent6>
      <a:hlink>
        <a:srgbClr val="F08664"/>
      </a:hlink>
      <a:folHlink>
        <a:srgbClr val="F08664"/>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自定义</PresentationFormat>
  <Paragraphs>133</Paragraphs>
  <Slides>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Arial</vt:lpstr>
      <vt:lpstr>宋体</vt:lpstr>
      <vt:lpstr>Wingdings</vt:lpstr>
      <vt:lpstr>FZQingKeBenYueSongS-R-GB</vt:lpstr>
      <vt:lpstr>方正兰亭超细黑简体</vt:lpstr>
      <vt:lpstr>Microsoft YaHei Light</vt:lpstr>
      <vt:lpstr>楷体</vt:lpstr>
      <vt:lpstr>DengXian</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gt18</dc:creator>
  <cp:lastModifiedBy>时髦的仙女</cp:lastModifiedBy>
  <cp:revision>45</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2052-9.1.2</vt:lpwstr>
  </property>
</Properties>
</file>