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8"/>
  </p:notesMasterIdLst>
  <p:handoutMasterIdLst>
    <p:handoutMasterId r:id="rId28"/>
  </p:handoutMasterIdLst>
  <p:sldIdLst>
    <p:sldId id="325" r:id="rId3"/>
    <p:sldId id="326" r:id="rId4"/>
    <p:sldId id="258" r:id="rId5"/>
    <p:sldId id="266" r:id="rId6"/>
    <p:sldId id="259" r:id="rId7"/>
    <p:sldId id="262" r:id="rId8"/>
    <p:sldId id="263" r:id="rId9"/>
    <p:sldId id="265" r:id="rId10"/>
    <p:sldId id="276" r:id="rId11"/>
    <p:sldId id="327" r:id="rId12"/>
    <p:sldId id="275" r:id="rId13"/>
    <p:sldId id="291" r:id="rId14"/>
    <p:sldId id="292" r:id="rId15"/>
    <p:sldId id="293" r:id="rId16"/>
    <p:sldId id="294" r:id="rId17"/>
    <p:sldId id="328" r:id="rId19"/>
    <p:sldId id="295" r:id="rId20"/>
    <p:sldId id="296" r:id="rId21"/>
    <p:sldId id="297" r:id="rId22"/>
    <p:sldId id="298" r:id="rId23"/>
    <p:sldId id="300" r:id="rId24"/>
    <p:sldId id="329" r:id="rId25"/>
    <p:sldId id="348" r:id="rId26"/>
    <p:sldId id="302" r:id="rId27"/>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122" d="100"/>
          <a:sy n="122" d="100"/>
        </p:scale>
        <p:origin x="96" y="246"/>
      </p:cViewPr>
      <p:guideLst>
        <p:guide orient="horz" pos="2120"/>
        <p:guide pos="3839"/>
      </p:guideLst>
    </p:cSldViewPr>
  </p:slideViewPr>
  <p:notesTextViewPr>
    <p:cViewPr>
      <p:scale>
        <a:sx n="1" d="1"/>
        <a:sy n="1" d="1"/>
      </p:scale>
      <p:origin x="0" y="0"/>
    </p:cViewPr>
  </p:notesTextViewPr>
  <p:notesViewPr>
    <p:cSldViewPr snapToGrid="0">
      <p:cViewPr varScale="1">
        <p:scale>
          <a:sx n="99" d="100"/>
          <a:sy n="99" d="100"/>
        </p:scale>
        <p:origin x="3570"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93180661577608"/>
          <c:y val="0.587916666666667"/>
          <c:w val="0.139702290076336"/>
          <c:h val="0.243905555555556"/>
        </c:manualLayout>
      </c:layout>
      <c:barChart>
        <c:barDir val="col"/>
        <c:grouping val="clustered"/>
        <c:varyColors val="0"/>
        <c:dLbls>
          <c:showLegendKey val="0"/>
          <c:showVal val="0"/>
          <c:showCatName val="0"/>
          <c:showSerName val="0"/>
          <c:showPercent val="0"/>
          <c:showBubbleSize val="0"/>
        </c:dLbls>
        <c:gapWidth val="100"/>
        <c:overlap val="-24"/>
        <c:axId val="665025880"/>
        <c:axId val="665015688"/>
      </c:barChart>
      <c:catAx>
        <c:axId val="665025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665015688"/>
        <c:crosses val="autoZero"/>
        <c:auto val="1"/>
        <c:lblAlgn val="ctr"/>
        <c:lblOffset val="100"/>
        <c:noMultiLvlLbl val="0"/>
      </c:catAx>
      <c:valAx>
        <c:axId val="665015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66502588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93180661577608"/>
          <c:y val="0.587916666666667"/>
          <c:w val="0.139702290076336"/>
          <c:h val="0.243905555555556"/>
        </c:manualLayout>
      </c:layout>
      <c:barChart>
        <c:barDir val="col"/>
        <c:grouping val="clustered"/>
        <c:varyColors val="0"/>
        <c:dLbls>
          <c:showLegendKey val="0"/>
          <c:showVal val="0"/>
          <c:showCatName val="0"/>
          <c:showSerName val="0"/>
          <c:showPercent val="0"/>
          <c:showBubbleSize val="0"/>
        </c:dLbls>
        <c:gapWidth val="100"/>
        <c:overlap val="-24"/>
        <c:axId val="665025880"/>
        <c:axId val="665015688"/>
      </c:barChart>
      <c:catAx>
        <c:axId val="665025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665015688"/>
        <c:crosses val="autoZero"/>
        <c:auto val="1"/>
        <c:lblAlgn val="ctr"/>
        <c:lblOffset val="100"/>
        <c:noMultiLvlLbl val="0"/>
      </c:catAx>
      <c:valAx>
        <c:axId val="665015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66502588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93180661577608"/>
          <c:y val="0.587916666666667"/>
          <c:w val="0.139702290076336"/>
          <c:h val="0.243905555555556"/>
        </c:manualLayout>
      </c:layout>
      <c:barChart>
        <c:barDir val="col"/>
        <c:grouping val="clustered"/>
        <c:varyColors val="0"/>
        <c:dLbls>
          <c:showLegendKey val="0"/>
          <c:showVal val="0"/>
          <c:showCatName val="0"/>
          <c:showSerName val="0"/>
          <c:showPercent val="0"/>
          <c:showBubbleSize val="0"/>
        </c:dLbls>
        <c:gapWidth val="100"/>
        <c:overlap val="-24"/>
        <c:axId val="665025880"/>
        <c:axId val="665015688"/>
      </c:barChart>
      <c:catAx>
        <c:axId val="665025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665015688"/>
        <c:crosses val="autoZero"/>
        <c:auto val="1"/>
        <c:lblAlgn val="ctr"/>
        <c:lblOffset val="100"/>
        <c:noMultiLvlLbl val="0"/>
      </c:catAx>
      <c:valAx>
        <c:axId val="665015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66502588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93180661577608"/>
          <c:y val="0.587916666666667"/>
          <c:w val="0.139702290076336"/>
          <c:h val="0.243905555555556"/>
        </c:manualLayout>
      </c:layout>
      <c:barChart>
        <c:barDir val="col"/>
        <c:grouping val="clustered"/>
        <c:varyColors val="0"/>
        <c:dLbls>
          <c:showLegendKey val="0"/>
          <c:showVal val="0"/>
          <c:showCatName val="0"/>
          <c:showSerName val="0"/>
          <c:showPercent val="0"/>
          <c:showBubbleSize val="0"/>
        </c:dLbls>
        <c:gapWidth val="100"/>
        <c:overlap val="-24"/>
        <c:axId val="665025880"/>
        <c:axId val="665015688"/>
      </c:barChart>
      <c:catAx>
        <c:axId val="665025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665015688"/>
        <c:crosses val="autoZero"/>
        <c:auto val="1"/>
        <c:lblAlgn val="ctr"/>
        <c:lblOffset val="100"/>
        <c:noMultiLvlLbl val="0"/>
      </c:catAx>
      <c:valAx>
        <c:axId val="665015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66502588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91C0301E-2321-4F52-B85E-5901506D265C}" type="datetime1">
              <a:rPr lang="zh-CN" altLang="en-US" smtClean="0">
                <a:latin typeface="微软雅黑" panose="020B0503020204020204" pitchFamily="34" charset="-122"/>
                <a:ea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n-US" altLang="zh-CN" smtClean="0">
                <a:latin typeface="微软雅黑" panose="020B0503020204020204" pitchFamily="34" charset="-122"/>
                <a:ea typeface="微软雅黑" panose="020B0503020204020204" pitchFamily="34" charset="-122"/>
              </a:rPr>
            </a:fld>
            <a:endParaRPr lang="en-US" altLang="zh-CN" dirty="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微软雅黑" panose="020B0503020204020204" pitchFamily="34" charset="-122"/>
                <a:ea typeface="微软雅黑" panose="020B0503020204020204" pitchFamily="34" charset="-122"/>
              </a:defRPr>
            </a:lvl1pPr>
          </a:lstStyle>
          <a:p>
            <a:fld id="{229B22C3-6CB1-491B-AD00-E0837F23A3F3}"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微软雅黑" panose="020B0503020204020204" pitchFamily="34" charset="-122"/>
                <a:ea typeface="微软雅黑" panose="020B0503020204020204" pitchFamily="34" charset="-122"/>
              </a:defRPr>
            </a:lvl1pPr>
          </a:lstStyle>
          <a:p>
            <a:fld id="{0A3C37BE-C303-496D-B5CD-85F2937540FC}" type="slidenum">
              <a:rPr lang="en-US" altLang="zh-CN" smtClean="0"/>
            </a:fld>
            <a:endParaRPr lang="en-US" altLang="zh-C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矩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p>
        </p:txBody>
      </p:sp>
      <p:sp>
        <p:nvSpPr>
          <p:cNvPr id="8" name="矩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p>
        </p:txBody>
      </p:sp>
      <p:sp>
        <p:nvSpPr>
          <p:cNvPr id="2" name="标题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zh-CN" altLang="en-US" noProof="0" dirty="0"/>
              <a:t>单击此处编辑母版标题样式</a:t>
            </a:r>
            <a:endParaRPr lang="zh-CN" altLang="en-US" noProof="0" dirty="0"/>
          </a:p>
        </p:txBody>
      </p:sp>
      <p:sp>
        <p:nvSpPr>
          <p:cNvPr id="3" name="副标题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CN" altLang="en-US" noProof="0" dirty="0"/>
              <a:t>单击此处编辑母版副标题样式</a:t>
            </a:r>
            <a:endParaRPr lang="zh-CN" altLang="en-US" noProof="0" dirty="0"/>
          </a:p>
        </p:txBody>
      </p:sp>
      <p:sp>
        <p:nvSpPr>
          <p:cNvPr id="4" name="日期占位符 3"/>
          <p:cNvSpPr>
            <a:spLocks noGrp="1"/>
          </p:cNvSpPr>
          <p:nvPr>
            <p:ph type="dt" sz="half" idx="10"/>
          </p:nvPr>
        </p:nvSpPr>
        <p:spPr/>
        <p:txBody>
          <a:bodyPr rtlCol="0"/>
          <a:lstStyle>
            <a:lvl1pPr>
              <a:defRPr/>
            </a:lvl1pPr>
          </a:lstStyle>
          <a:p>
            <a:fld id="{A7392AAC-879E-4B39-8824-AF6B730A809E}"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lvl1pPr algn="r">
              <a:defRPr/>
            </a:lvl1pPr>
          </a:lstStyle>
          <a:p>
            <a:fld id="{0FF54DE5-C571-48E8-A5BC-B369434E2F44}" type="slidenum">
              <a:rPr lang="en-US" altLang="zh-CN" smtClean="0"/>
            </a:fld>
            <a:endParaRPr lang="en-US" altLang="zh-CN" dirty="0"/>
          </a:p>
        </p:txBody>
      </p:sp>
      <p:pic>
        <p:nvPicPr>
          <p:cNvPr id="11" name="图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a:fillRect/>
          </a:stretch>
        </p:blipFill>
        <p:spPr>
          <a:xfrm>
            <a:off x="1324445" y="0"/>
            <a:ext cx="1747524" cy="22920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带题注的图片">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chor="b"/>
          <a:lstStyle>
            <a:lvl1pPr algn="l" rtl="0">
              <a:defRPr sz="3200">
                <a:latin typeface="微软雅黑" panose="020B0503020204020204" pitchFamily="34" charset="-122"/>
                <a:ea typeface="微软雅黑" panose="020B0503020204020204" pitchFamily="34" charset="-122"/>
              </a:defRPr>
            </a:lvl1pPr>
          </a:lstStyle>
          <a:p>
            <a:pPr rtl="0"/>
            <a:r>
              <a:rPr lang="zh-CN" altLang="en-US" noProof="0" dirty="0"/>
              <a:t>单击此处编辑母版标题样式</a:t>
            </a:r>
            <a:endParaRPr lang="zh-CN" altLang="en-US" noProof="0" dirty="0"/>
          </a:p>
        </p:txBody>
      </p:sp>
      <p:sp>
        <p:nvSpPr>
          <p:cNvPr id="3" name="图片占位符 2"/>
          <p:cNvSpPr>
            <a:spLocks noGrp="1"/>
          </p:cNvSpPr>
          <p:nvPr>
            <p:ph type="pic" idx="1"/>
          </p:nvPr>
        </p:nvSpPr>
        <p:spPr>
          <a:xfrm>
            <a:off x="4654671" y="1600199"/>
            <a:ext cx="6430912" cy="4572001"/>
          </a:xfrm>
        </p:spPr>
        <p:txBody>
          <a:bodyPr tIns="1188720" rtlCol="0">
            <a:normAutofit/>
          </a:bodyPr>
          <a:lstStyle>
            <a:lvl1pPr marL="0" indent="0" algn="ctr" rtl="0">
              <a:buNone/>
              <a:defRPr sz="2000">
                <a:latin typeface="微软雅黑" panose="020B0503020204020204" pitchFamily="34" charset="-122"/>
                <a:ea typeface="微软雅黑" panose="020B0503020204020204" pitchFamily="34" charset="-122"/>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endParaRPr lang="zh-CN" altLang="en-US" noProof="0" dirty="0"/>
          </a:p>
        </p:txBody>
      </p:sp>
      <p:sp>
        <p:nvSpPr>
          <p:cNvPr id="4" name="文本占位符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atin typeface="微软雅黑" panose="020B0503020204020204" pitchFamily="34" charset="-122"/>
                <a:ea typeface="微软雅黑" panose="020B0503020204020204" pitchFamily="34" charset="-122"/>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CN" altLang="en-US" noProof="0" dirty="0"/>
              <a:t>单击此处编辑母版文本样式</a:t>
            </a:r>
            <a:endParaRPr lang="zh-CN" altLang="en-US" noProof="0" dirty="0"/>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7118C275-B304-48F5-8C4F-015CBCF4E7C1}" type="datetime1">
              <a:rPr lang="zh-CN" altLang="en-US" smtClean="0"/>
            </a:fld>
            <a:r>
              <a:rPr lang="zh-CN" altLang="en-US" dirty="0"/>
              <a:t>​</a:t>
            </a:r>
            <a:endParaRPr lang="zh-CN" altLang="en-US" dirty="0"/>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dirty="0"/>
              <a:t>单击此处编辑母版标题样式</a:t>
            </a:r>
            <a:endParaRPr lang="zh-CN" altLang="en-US" noProof="0" dirty="0"/>
          </a:p>
        </p:txBody>
      </p:sp>
      <p:sp>
        <p:nvSpPr>
          <p:cNvPr id="3" name="竖排文字占位符 2"/>
          <p:cNvSpPr>
            <a:spLocks noGrp="1"/>
          </p:cNvSpPr>
          <p:nvPr>
            <p:ph type="body" orient="vert" idx="1"/>
          </p:nvPr>
        </p:nvSpPr>
        <p:spPr/>
        <p:txBody>
          <a:bodyPr vert="eaVert" rtlCol="0"/>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98791AA9-DDCB-4BA8-AD1D-963A3AA00622}"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lvl1pPr algn="r">
              <a:defRPr/>
            </a:lvl1pPr>
          </a:lstStyle>
          <a:p>
            <a:fld id="{0FF54DE5-C571-48E8-A5BC-B369434E2F44}"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9372600" y="365125"/>
            <a:ext cx="1714500" cy="5811838"/>
          </a:xfrm>
        </p:spPr>
        <p:txBody>
          <a:bodyPr vert="eaVert" rtlCol="0"/>
          <a:lstStyle/>
          <a:p>
            <a:pPr rtl="0"/>
            <a:r>
              <a:rPr lang="zh-CN" altLang="en-US" noProof="0" dirty="0"/>
              <a:t>单击此处编辑母版标题样式</a:t>
            </a:r>
            <a:endParaRPr lang="zh-CN" altLang="en-US" noProof="0" dirty="0"/>
          </a:p>
        </p:txBody>
      </p:sp>
      <p:sp>
        <p:nvSpPr>
          <p:cNvPr id="3" name="竖排文字占位符 2"/>
          <p:cNvSpPr>
            <a:spLocks noGrp="1"/>
          </p:cNvSpPr>
          <p:nvPr>
            <p:ph type="body" orient="vert" idx="1"/>
          </p:nvPr>
        </p:nvSpPr>
        <p:spPr>
          <a:xfrm>
            <a:off x="1104900" y="365125"/>
            <a:ext cx="8098896" cy="5811838"/>
          </a:xfrm>
        </p:spPr>
        <p:txBody>
          <a:bodyPr vert="eaVert" rtlCol="0"/>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9170426F-E661-472B-BE42-25E072CD46D9}"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lvl1pPr algn="r">
              <a:defRPr/>
            </a:lvl1pPr>
          </a:lstStyle>
          <a:p>
            <a:fld id="{0FF54DE5-C571-48E8-A5BC-B369434E2F44}" type="slidenum">
              <a:rPr lang="en-US" altLang="zh-CN" smtClean="0"/>
            </a:fld>
            <a:endParaRPr lang="en-US" altLang="zh-CN" dirty="0"/>
          </a:p>
        </p:txBody>
      </p:sp>
      <p:grpSp>
        <p:nvGrpSpPr>
          <p:cNvPr id="7" name="组 6"/>
          <p:cNvGrpSpPr/>
          <p:nvPr/>
        </p:nvGrpSpPr>
        <p:grpSpPr>
          <a:xfrm rot="5400000">
            <a:off x="6514047" y="3228843"/>
            <a:ext cx="5632704" cy="84403"/>
            <a:chOff x="1073150" y="1219201"/>
            <a:chExt cx="10058400" cy="63125"/>
          </a:xfrm>
        </p:grpSpPr>
        <p:cxnSp>
          <p:nvCxnSpPr>
            <p:cNvPr id="8" name="直接连接符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noProof="0" dirty="0"/>
              <a:t>单击此处编辑母版标题样式</a:t>
            </a:r>
            <a:endParaRPr lang="zh-CN" altLang="en-US" noProof="0" dirty="0"/>
          </a:p>
        </p:txBody>
      </p:sp>
      <p:sp>
        <p:nvSpPr>
          <p:cNvPr id="3" name="内容占位符 2"/>
          <p:cNvSpPr>
            <a:spLocks noGrp="1"/>
          </p:cNvSpPr>
          <p:nvPr>
            <p:ph idx="1"/>
          </p:nvPr>
        </p:nvSpPr>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4" name="日期占位符 3"/>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9BA78444-6099-4C0A-A3A9-C6F3C5D7F289}" type="datetime1">
              <a:rPr lang="zh-CN" altLang="en-US" smtClean="0"/>
            </a:fld>
            <a:endParaRPr lang="zh-CN" altLang="en-US" dirty="0"/>
          </a:p>
        </p:txBody>
      </p:sp>
      <p:sp>
        <p:nvSpPr>
          <p:cNvPr id="5" name="页脚占位符 4"/>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6" name="灯片编号占位符 5"/>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p:cSld name="包含图片的标题幻灯片">
    <p:spTree>
      <p:nvGrpSpPr>
        <p:cNvPr id="1" name=""/>
        <p:cNvGrpSpPr/>
        <p:nvPr/>
      </p:nvGrpSpPr>
      <p:grpSpPr>
        <a:xfrm>
          <a:off x="0" y="0"/>
          <a:ext cx="0" cy="0"/>
          <a:chOff x="0" y="0"/>
          <a:chExt cx="0" cy="0"/>
        </a:xfrm>
      </p:grpSpPr>
      <p:grpSp>
        <p:nvGrpSpPr>
          <p:cNvPr id="13" name="组 12"/>
          <p:cNvGrpSpPr/>
          <p:nvPr/>
        </p:nvGrpSpPr>
        <p:grpSpPr>
          <a:xfrm rot="10800000">
            <a:off x="0" y="5645510"/>
            <a:ext cx="12192000" cy="63125"/>
            <a:chOff x="507492" y="1501519"/>
            <a:chExt cx="8129016" cy="63125"/>
          </a:xfrm>
        </p:grpSpPr>
        <p:cxnSp>
          <p:nvCxnSpPr>
            <p:cNvPr id="17" name="直接连接符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组 13"/>
          <p:cNvGrpSpPr/>
          <p:nvPr/>
        </p:nvGrpSpPr>
        <p:grpSpPr>
          <a:xfrm>
            <a:off x="0" y="1143000"/>
            <a:ext cx="12192000" cy="63125"/>
            <a:chOff x="507492" y="1501519"/>
            <a:chExt cx="8129016" cy="63125"/>
          </a:xfrm>
        </p:grpSpPr>
        <p:cxnSp>
          <p:nvCxnSpPr>
            <p:cNvPr id="15" name="直接连接符​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8" name="矩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 name="标题 1"/>
          <p:cNvSpPr>
            <a:spLocks noGrp="1"/>
          </p:cNvSpPr>
          <p:nvPr>
            <p:ph type="ctrTitle"/>
          </p:nvPr>
        </p:nvSpPr>
        <p:spPr>
          <a:xfrm>
            <a:off x="1104900" y="2292094"/>
            <a:ext cx="5734050" cy="2219691"/>
          </a:xfrm>
        </p:spPr>
        <p:txBody>
          <a:bodyPr rtlCol="0" anchor="ctr">
            <a:normAutofit/>
          </a:bodyPr>
          <a:lstStyle>
            <a:lvl1pPr algn="l" rtl="0">
              <a:defRPr sz="4400" cap="all" baseline="0">
                <a:latin typeface="微软雅黑" panose="020B0503020204020204" pitchFamily="34" charset="-122"/>
                <a:ea typeface="微软雅黑" panose="020B0503020204020204" pitchFamily="34" charset="-122"/>
              </a:defRPr>
            </a:lvl1pPr>
          </a:lstStyle>
          <a:p>
            <a:pPr rtl="0"/>
            <a:r>
              <a:rPr lang="zh-CN" altLang="en-US" noProof="0" dirty="0"/>
              <a:t>单击此处编辑母版标题样式</a:t>
            </a:r>
            <a:endParaRPr lang="zh-CN" altLang="en-US" noProof="0" dirty="0"/>
          </a:p>
        </p:txBody>
      </p:sp>
      <p:sp>
        <p:nvSpPr>
          <p:cNvPr id="3" name="副标题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atin typeface="微软雅黑" panose="020B0503020204020204" pitchFamily="34" charset="-122"/>
                <a:ea typeface="微软雅黑" panose="020B0503020204020204" pitchFamily="34" charset="-122"/>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CN" altLang="en-US" noProof="0" dirty="0"/>
              <a:t>单击此处编辑母版副标题样式</a:t>
            </a:r>
            <a:endParaRPr lang="zh-CN" altLang="en-US" noProof="0" dirty="0"/>
          </a:p>
        </p:txBody>
      </p:sp>
      <p:pic>
        <p:nvPicPr>
          <p:cNvPr id="10" name="图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a:fillRect/>
          </a:stretch>
        </p:blipFill>
        <p:spPr>
          <a:xfrm>
            <a:off x="1325880" y="0"/>
            <a:ext cx="1747524" cy="2292094"/>
          </a:xfrm>
          <a:prstGeom prst="rect">
            <a:avLst/>
          </a:prstGeom>
        </p:spPr>
      </p:pic>
      <p:sp>
        <p:nvSpPr>
          <p:cNvPr id="11" name="图片占位符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atin typeface="微软雅黑" panose="020B0503020204020204" pitchFamily="34" charset="-122"/>
                <a:ea typeface="微软雅黑" panose="020B0503020204020204" pitchFamily="34" charset="-122"/>
              </a:defRPr>
            </a:lvl1pPr>
          </a:lstStyle>
          <a:p>
            <a:pPr rtl="0"/>
            <a:endParaRPr lang="zh-CN" altLang="en-US" noProof="0" dirty="0"/>
          </a:p>
        </p:txBody>
      </p:sp>
      <p:sp>
        <p:nvSpPr>
          <p:cNvPr id="19" name="说明文字"/>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rtl="0"/>
            <a:r>
              <a:rPr lang="zh-CN" altLang="en-US" sz="1200" b="1" i="1" noProof="0" dirty="0">
                <a:latin typeface="微软雅黑" panose="020B0503020204020204" pitchFamily="34" charset="-122"/>
                <a:ea typeface="微软雅黑" panose="020B0503020204020204" pitchFamily="34" charset="-122"/>
                <a:cs typeface="Arial" panose="020B0604020202020204" pitchFamily="34" charset="0"/>
              </a:rPr>
              <a:t>注意：</a:t>
            </a:r>
            <a:endParaRPr lang="zh-CN" altLang="en-US" sz="1200" b="1" i="1" noProof="0" dirty="0">
              <a:latin typeface="微软雅黑" panose="020B0503020204020204" pitchFamily="34" charset="-122"/>
              <a:ea typeface="微软雅黑" panose="020B0503020204020204" pitchFamily="34" charset="-122"/>
              <a:cs typeface="Arial" panose="020B0604020202020204" pitchFamily="34" charset="0"/>
            </a:endParaRPr>
          </a:p>
          <a:p>
            <a:pPr rtl="0"/>
            <a:r>
              <a:rPr lang="zh-CN" altLang="en-US" sz="1200" i="1" noProof="0" dirty="0">
                <a:latin typeface="微软雅黑" panose="020B0503020204020204" pitchFamily="34" charset="-122"/>
                <a:ea typeface="微软雅黑" panose="020B0503020204020204" pitchFamily="34" charset="-122"/>
                <a:cs typeface="Arial" panose="020B0604020202020204" pitchFamily="34" charset="0"/>
              </a:rPr>
              <a:t>若要更改此幻灯片上的图像，请选择该图片，并将其删除。然后单击占位符中的图片图标以插入自己的图像。</a:t>
            </a:r>
            <a:endParaRPr lang="zh-CN" altLang="en-US" sz="1200" i="1" noProof="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grpSp>
        <p:nvGrpSpPr>
          <p:cNvPr id="8" name="组 7"/>
          <p:cNvGrpSpPr/>
          <p:nvPr/>
        </p:nvGrpSpPr>
        <p:grpSpPr>
          <a:xfrm>
            <a:off x="0" y="2514600"/>
            <a:ext cx="12192000" cy="3194035"/>
            <a:chOff x="647402" y="2514600"/>
            <a:chExt cx="10838688" cy="3194035"/>
          </a:xfrm>
        </p:grpSpPr>
        <p:grpSp>
          <p:nvGrpSpPr>
            <p:cNvPr id="9" name="组 8"/>
            <p:cNvGrpSpPr/>
            <p:nvPr/>
          </p:nvGrpSpPr>
          <p:grpSpPr>
            <a:xfrm>
              <a:off x="647402" y="2514600"/>
              <a:ext cx="10838688" cy="63125"/>
              <a:chOff x="507492" y="1501519"/>
              <a:chExt cx="8129016" cy="63125"/>
            </a:xfrm>
          </p:grpSpPr>
          <p:cxnSp>
            <p:nvCxnSpPr>
              <p:cNvPr id="14" name="直接连接符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grpSp>
          <p:nvGrpSpPr>
            <p:cNvPr id="11" name="组 10"/>
            <p:cNvGrpSpPr/>
            <p:nvPr/>
          </p:nvGrpSpPr>
          <p:grpSpPr>
            <a:xfrm rot="10800000">
              <a:off x="647402" y="5645510"/>
              <a:ext cx="10838688" cy="63125"/>
              <a:chOff x="507492" y="1501519"/>
              <a:chExt cx="8129016" cy="63125"/>
            </a:xfrm>
          </p:grpSpPr>
          <p:cxnSp>
            <p:nvCxnSpPr>
              <p:cNvPr id="12" name="直接连接符​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latin typeface="微软雅黑" panose="020B0503020204020204" pitchFamily="34" charset="-122"/>
                <a:ea typeface="微软雅黑" panose="020B0503020204020204" pitchFamily="34" charset="-122"/>
              </a:defRPr>
            </a:lvl1pPr>
          </a:lstStyle>
          <a:p>
            <a:pPr rtl="0"/>
            <a:r>
              <a:rPr lang="zh-CN" altLang="en-US" noProof="0" dirty="0"/>
              <a:t>单击此处编辑母版标题样式</a:t>
            </a:r>
            <a:endParaRPr lang="zh-CN" altLang="en-US" noProof="0" dirty="0"/>
          </a:p>
        </p:txBody>
      </p:sp>
      <p:sp>
        <p:nvSpPr>
          <p:cNvPr id="3" name="文本占位符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latin typeface="微软雅黑" panose="020B0503020204020204" pitchFamily="34" charset="-122"/>
                <a:ea typeface="微软雅黑" panose="020B0503020204020204" pitchFamily="34" charset="-122"/>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CN" altLang="en-US" noProof="0" dirty="0"/>
              <a:t>单击此处编辑母版文本样式</a:t>
            </a:r>
            <a:endParaRPr lang="zh-CN" altLang="en-US" noProof="0" dirty="0"/>
          </a:p>
        </p:txBody>
      </p:sp>
      <p:sp>
        <p:nvSpPr>
          <p:cNvPr id="4" name="日期占位符 3"/>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AF5F6A19-70BF-4380-9A40-68C9536408C6}" type="datetime1">
              <a:rPr lang="zh-CN" altLang="en-US" smtClean="0"/>
            </a:fld>
            <a:endParaRPr lang="zh-CN" altLang="en-US" dirty="0"/>
          </a:p>
        </p:txBody>
      </p:sp>
      <p:sp>
        <p:nvSpPr>
          <p:cNvPr id="5" name="页脚占位符 4"/>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6" name="灯片编号占位符 5"/>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fld>
            <a:endParaRPr lang="zh-CN" altLang="en-US" dirty="0"/>
          </a:p>
        </p:txBody>
      </p:sp>
      <p:pic>
        <p:nvPicPr>
          <p:cNvPr id="7" name="图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noProof="0" dirty="0"/>
              <a:t>单击此处编辑母版标题样式</a:t>
            </a:r>
            <a:endParaRPr lang="zh-CN" altLang="en-US" noProof="0" dirty="0"/>
          </a:p>
        </p:txBody>
      </p:sp>
      <p:sp>
        <p:nvSpPr>
          <p:cNvPr id="3" name="内容占位符 2"/>
          <p:cNvSpPr>
            <a:spLocks noGrp="1"/>
          </p:cNvSpPr>
          <p:nvPr>
            <p:ph sz="half" idx="1"/>
          </p:nvPr>
        </p:nvSpPr>
        <p:spPr>
          <a:xfrm>
            <a:off x="1104900" y="1600200"/>
            <a:ext cx="4914900" cy="4571999"/>
          </a:xfrm>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lgn="l" rtl="0">
              <a:defRPr>
                <a:latin typeface="微软雅黑" panose="020B0503020204020204" pitchFamily="34" charset="-122"/>
                <a:ea typeface="微软雅黑" panose="020B0503020204020204" pitchFamily="34" charset="-122"/>
              </a:defRPr>
            </a:lvl5pPr>
            <a:lvl6pPr algn="l" rtl="0">
              <a:defRPr/>
            </a:lvl6pPr>
            <a:lvl7pPr algn="l" rtl="0">
              <a:defRPr/>
            </a:lvl7pPr>
            <a:lvl8pPr algn="l" rtl="0">
              <a:defRPr/>
            </a:lvl8pPr>
            <a:lvl9pPr algn="l" rtl="0">
              <a:defRPr/>
            </a:lvl9pPr>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4" name="内容占位符 3"/>
          <p:cNvSpPr>
            <a:spLocks noGrp="1"/>
          </p:cNvSpPr>
          <p:nvPr>
            <p:ph sz="half" idx="2"/>
          </p:nvPr>
        </p:nvSpPr>
        <p:spPr>
          <a:xfrm>
            <a:off x="6172200" y="1600200"/>
            <a:ext cx="4914900" cy="4571999"/>
          </a:xfrm>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lgn="l" rtl="0">
              <a:defRPr>
                <a:latin typeface="微软雅黑" panose="020B0503020204020204" pitchFamily="34" charset="-122"/>
                <a:ea typeface="微软雅黑" panose="020B0503020204020204" pitchFamily="34" charset="-122"/>
              </a:defRPr>
            </a:lvl5pPr>
            <a:lvl6pPr algn="l" rtl="0">
              <a:defRPr/>
            </a:lvl6pPr>
            <a:lvl7pPr algn="l" rtl="0">
              <a:defRPr/>
            </a:lvl7pPr>
            <a:lvl8pPr algn="l" rtl="0">
              <a:defRPr/>
            </a:lvl8pPr>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r>
              <a:rPr lang="zh-CN" altLang="en-US" dirty="0"/>
              <a:t>​</a:t>
            </a:r>
            <a:fld id="{6017EB90-196C-4C15-BD31-13E0E0436C73}" type="datetime1">
              <a:rPr lang="zh-CN" altLang="en-US" dirty="0" smtClean="0"/>
            </a:fld>
            <a:r>
              <a:rPr lang="zh-CN" altLang="en-US" dirty="0"/>
              <a:t>​</a:t>
            </a:r>
            <a:endParaRPr lang="zh-CN" altLang="en-US" dirty="0"/>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noProof="0" dirty="0"/>
              <a:t>单击此处编辑母版标题样式</a:t>
            </a:r>
            <a:endParaRPr lang="zh-CN" altLang="en-US" noProof="0" dirty="0"/>
          </a:p>
        </p:txBody>
      </p:sp>
      <p:sp>
        <p:nvSpPr>
          <p:cNvPr id="3" name="文本占位符 2"/>
          <p:cNvSpPr>
            <a:spLocks noGrp="1"/>
          </p:cNvSpPr>
          <p:nvPr>
            <p:ph type="body" idx="1"/>
          </p:nvPr>
        </p:nvSpPr>
        <p:spPr>
          <a:xfrm>
            <a:off x="1104900" y="1600200"/>
            <a:ext cx="4919472" cy="823911"/>
          </a:xfrm>
        </p:spPr>
        <p:txBody>
          <a:bodyPr rtlCol="0" anchor="ctr"/>
          <a:lstStyle>
            <a:lvl1pPr marL="0" indent="0" algn="l" rtl="0">
              <a:spcBef>
                <a:spcPts val="0"/>
              </a:spcBef>
              <a:buNone/>
              <a:defRPr sz="2400" b="1">
                <a:latin typeface="微软雅黑" panose="020B0503020204020204" pitchFamily="34" charset="-122"/>
                <a:ea typeface="微软雅黑" panose="020B0503020204020204" pitchFamily="34" charset="-122"/>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CN" altLang="en-US" noProof="0" dirty="0"/>
              <a:t>单击此处编辑母版文本样式</a:t>
            </a:r>
            <a:endParaRPr lang="zh-CN" altLang="en-US" noProof="0" dirty="0"/>
          </a:p>
        </p:txBody>
      </p:sp>
      <p:sp>
        <p:nvSpPr>
          <p:cNvPr id="4" name="内容占位符 3"/>
          <p:cNvSpPr>
            <a:spLocks noGrp="1"/>
          </p:cNvSpPr>
          <p:nvPr>
            <p:ph sz="half" idx="2"/>
          </p:nvPr>
        </p:nvSpPr>
        <p:spPr>
          <a:xfrm>
            <a:off x="1104900" y="2424112"/>
            <a:ext cx="4919472" cy="3748088"/>
          </a:xfrm>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5" name="文本占位符 4"/>
          <p:cNvSpPr>
            <a:spLocks noGrp="1"/>
          </p:cNvSpPr>
          <p:nvPr>
            <p:ph type="body" sz="quarter" idx="3"/>
          </p:nvPr>
        </p:nvSpPr>
        <p:spPr>
          <a:xfrm>
            <a:off x="6166110" y="1600200"/>
            <a:ext cx="4919472" cy="823911"/>
          </a:xfrm>
        </p:spPr>
        <p:txBody>
          <a:bodyPr rtlCol="0" anchor="ctr"/>
          <a:lstStyle>
            <a:lvl1pPr marL="0" indent="0" algn="l" rtl="0">
              <a:spcBef>
                <a:spcPts val="0"/>
              </a:spcBef>
              <a:buNone/>
              <a:defRPr sz="2400" b="1">
                <a:latin typeface="微软雅黑" panose="020B0503020204020204" pitchFamily="34" charset="-122"/>
                <a:ea typeface="微软雅黑" panose="020B0503020204020204" pitchFamily="34" charset="-122"/>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CN" altLang="en-US" noProof="0" dirty="0"/>
              <a:t>单击此处编辑母版文本样式</a:t>
            </a:r>
            <a:endParaRPr lang="zh-CN" altLang="en-US" noProof="0" dirty="0"/>
          </a:p>
        </p:txBody>
      </p:sp>
      <p:sp>
        <p:nvSpPr>
          <p:cNvPr id="6" name="内容占位符 5"/>
          <p:cNvSpPr>
            <a:spLocks noGrp="1"/>
          </p:cNvSpPr>
          <p:nvPr>
            <p:ph sz="quarter" idx="4"/>
          </p:nvPr>
        </p:nvSpPr>
        <p:spPr>
          <a:xfrm>
            <a:off x="6166110" y="2424112"/>
            <a:ext cx="4919472" cy="3748088"/>
          </a:xfrm>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7" name="日期占位符 6"/>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C2EC0F41-B48F-4298-A7F6-618EB9D22195}" type="datetime1">
              <a:rPr lang="zh-CN" altLang="en-US" smtClean="0"/>
            </a:fld>
            <a:endParaRPr lang="zh-CN" altLang="en-US" dirty="0"/>
          </a:p>
        </p:txBody>
      </p:sp>
      <p:sp>
        <p:nvSpPr>
          <p:cNvPr id="8" name="页脚占位符 7"/>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9" name="灯片编号占位符 8"/>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dirty="0"/>
              <a:t>单击此处编辑母版标题样式</a:t>
            </a:r>
            <a:endParaRPr lang="zh-CN" altLang="en-US" noProof="0" dirty="0"/>
          </a:p>
        </p:txBody>
      </p:sp>
      <p:sp>
        <p:nvSpPr>
          <p:cNvPr id="3" name="日期占位符 2"/>
          <p:cNvSpPr>
            <a:spLocks noGrp="1"/>
          </p:cNvSpPr>
          <p:nvPr>
            <p:ph type="dt" sz="half" idx="10"/>
          </p:nvPr>
        </p:nvSpPr>
        <p:spPr/>
        <p:txBody>
          <a:bodyPr rtlCol="0"/>
          <a:lstStyle>
            <a:lvl1pPr>
              <a:defRPr/>
            </a:lvl1pPr>
          </a:lstStyle>
          <a:p>
            <a:fld id="{7DB2D836-56E8-4B15-857C-14B1A5B3B67B}" type="datetime1">
              <a:rPr lang="zh-CN" altLang="en-US" smtClean="0"/>
            </a:fld>
            <a:endParaRPr lang="zh-CN" altLang="en-US" dirty="0"/>
          </a:p>
        </p:txBody>
      </p:sp>
      <p:sp>
        <p:nvSpPr>
          <p:cNvPr id="4" name="页脚占位符 3"/>
          <p:cNvSpPr>
            <a:spLocks noGrp="1"/>
          </p:cNvSpPr>
          <p:nvPr>
            <p:ph type="ftr" sz="quarter" idx="11"/>
          </p:nvPr>
        </p:nvSpPr>
        <p:spPr/>
        <p:txBody>
          <a:bodyPr rtlCol="0"/>
          <a:lstStyle/>
          <a:p>
            <a:pPr rtl="0"/>
            <a:endParaRPr lang="zh-CN" altLang="en-US" noProof="0" dirty="0"/>
          </a:p>
        </p:txBody>
      </p:sp>
      <p:sp>
        <p:nvSpPr>
          <p:cNvPr id="5" name="灯片编号占位符 4"/>
          <p:cNvSpPr>
            <a:spLocks noGrp="1"/>
          </p:cNvSpPr>
          <p:nvPr>
            <p:ph type="sldNum" sz="quarter" idx="12"/>
          </p:nvPr>
        </p:nvSpPr>
        <p:spPr/>
        <p:txBody>
          <a:bodyPr rtlCol="0"/>
          <a:lstStyle>
            <a:lvl1pPr algn="r">
              <a:defRPr/>
            </a:lvl1pPr>
          </a:lstStyle>
          <a:p>
            <a:fld id="{0FF54DE5-C571-48E8-A5BC-B369434E2F44}" type="slidenum">
              <a:rPr lang="en-US" altLang="zh-CN"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lvl1pPr>
          </a:lstStyle>
          <a:p>
            <a:fld id="{038D929F-7D8C-4CC3-8AC7-BB9B8FE2DEBF}" type="datetime1">
              <a:rPr lang="zh-CN" altLang="en-US" smtClean="0"/>
            </a:fld>
            <a:endParaRPr lang="zh-CN" altLang="en-US" dirty="0"/>
          </a:p>
        </p:txBody>
      </p:sp>
      <p:sp>
        <p:nvSpPr>
          <p:cNvPr id="3" name="页脚占位符 2"/>
          <p:cNvSpPr>
            <a:spLocks noGrp="1"/>
          </p:cNvSpPr>
          <p:nvPr>
            <p:ph type="ftr" sz="quarter" idx="11"/>
          </p:nvPr>
        </p:nvSpPr>
        <p:spPr/>
        <p:txBody>
          <a:bodyPr rtlCol="0"/>
          <a:lstStyle/>
          <a:p>
            <a:pPr rtl="0"/>
            <a:endParaRPr lang="zh-CN" altLang="en-US" noProof="0" dirty="0"/>
          </a:p>
        </p:txBody>
      </p:sp>
      <p:sp>
        <p:nvSpPr>
          <p:cNvPr id="4" name="灯片编号占位符 3"/>
          <p:cNvSpPr>
            <a:spLocks noGrp="1"/>
          </p:cNvSpPr>
          <p:nvPr>
            <p:ph type="sldNum" sz="quarter" idx="12"/>
          </p:nvPr>
        </p:nvSpPr>
        <p:spPr/>
        <p:txBody>
          <a:bodyPr rtlCol="0"/>
          <a:lstStyle>
            <a:lvl1pPr algn="r">
              <a:defRPr/>
            </a:lvl1pPr>
          </a:lstStyle>
          <a:p>
            <a:fld id="{0FF54DE5-C571-48E8-A5BC-B369434E2F44}" type="slidenum">
              <a:rPr lang="en-US" altLang="zh-CN"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带题注的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chor="b"/>
          <a:lstStyle>
            <a:lvl1pPr algn="l" rtl="0">
              <a:defRPr sz="3200"/>
            </a:lvl1pPr>
          </a:lstStyle>
          <a:p>
            <a:pPr rtl="0"/>
            <a:r>
              <a:rPr lang="zh-CN" altLang="en-US" noProof="0" dirty="0"/>
              <a:t>单击此处编辑母版标题样式</a:t>
            </a:r>
            <a:endParaRPr lang="zh-CN" altLang="en-US" noProof="0" dirty="0"/>
          </a:p>
        </p:txBody>
      </p:sp>
      <p:sp>
        <p:nvSpPr>
          <p:cNvPr id="3" name="内容占位符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4" name="文本占位符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CN" altLang="en-US" noProof="0" dirty="0"/>
              <a:t>单击此处编辑母版文本样式</a:t>
            </a:r>
            <a:endParaRPr lang="zh-CN" altLang="en-US" noProof="0" dirty="0"/>
          </a:p>
        </p:txBody>
      </p:sp>
      <p:sp>
        <p:nvSpPr>
          <p:cNvPr id="5" name="日期占位符 4"/>
          <p:cNvSpPr>
            <a:spLocks noGrp="1"/>
          </p:cNvSpPr>
          <p:nvPr>
            <p:ph type="dt" sz="half" idx="10"/>
          </p:nvPr>
        </p:nvSpPr>
        <p:spPr/>
        <p:txBody>
          <a:bodyPr rtlCol="0"/>
          <a:lstStyle>
            <a:lvl1pPr>
              <a:defRPr/>
            </a:lvl1pPr>
          </a:lstStyle>
          <a:p>
            <a:fld id="{F7892ACC-8BC8-4C9E-9D2B-0669DA5038B6}" type="datetime1">
              <a:rPr lang="zh-CN" altLang="en-US" smtClean="0"/>
            </a:fld>
            <a:endParaRPr lang="zh-CN" altLang="en-US"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7" name="灯片编号占位符 6"/>
          <p:cNvSpPr>
            <a:spLocks noGrp="1"/>
          </p:cNvSpPr>
          <p:nvPr>
            <p:ph type="sldNum" sz="quarter" idx="12"/>
          </p:nvPr>
        </p:nvSpPr>
        <p:spPr/>
        <p:txBody>
          <a:bodyPr rtlCol="0"/>
          <a:lstStyle>
            <a:lvl1pPr algn="r">
              <a:defRPr/>
            </a:lvl1pPr>
          </a:lstStyle>
          <a:p>
            <a:fld id="{0FF54DE5-C571-48E8-A5BC-B369434E2F44}" type="slidenum">
              <a:rPr lang="en-US" altLang="zh-CN"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zh-CN" altLang="en-US" noProof="0" dirty="0"/>
              <a:t>单击此处编辑母版标题样式</a:t>
            </a:r>
            <a:endParaRPr lang="zh-CN" altLang="en-US" noProof="0" dirty="0"/>
          </a:p>
        </p:txBody>
      </p:sp>
      <p:sp>
        <p:nvSpPr>
          <p:cNvPr id="3" name="文本占位符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a:p>
            <a:pPr lvl="5" rtl="0"/>
            <a:r>
              <a:rPr lang="zh-CN" altLang="en-US" noProof="0" dirty="0"/>
              <a:t>第六级</a:t>
            </a:r>
            <a:endParaRPr lang="zh-CN" altLang="en-US" noProof="0" dirty="0"/>
          </a:p>
          <a:p>
            <a:pPr lvl="6" rtl="0"/>
            <a:r>
              <a:rPr lang="zh-CN" altLang="en-US" noProof="0" dirty="0"/>
              <a:t>第七级</a:t>
            </a:r>
            <a:endParaRPr lang="zh-CN" altLang="en-US" noProof="0" dirty="0"/>
          </a:p>
          <a:p>
            <a:pPr lvl="7" rtl="0"/>
            <a:r>
              <a:rPr lang="zh-CN" altLang="en-US" noProof="0" dirty="0"/>
              <a:t>第八级</a:t>
            </a:r>
            <a:endParaRPr lang="zh-CN" altLang="en-US" noProof="0" dirty="0"/>
          </a:p>
          <a:p>
            <a:pPr lvl="8" rtl="0"/>
            <a:r>
              <a:rPr lang="zh-CN" altLang="en-US" noProof="0" dirty="0"/>
              <a:t>第九级</a:t>
            </a:r>
            <a:endParaRPr lang="zh-CN" altLang="en-US" noProof="0" dirty="0"/>
          </a:p>
        </p:txBody>
      </p:sp>
      <p:sp>
        <p:nvSpPr>
          <p:cNvPr id="4" name="日期占位符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latin typeface="微软雅黑" panose="020B0503020204020204" pitchFamily="34" charset="-122"/>
                <a:ea typeface="微软雅黑" panose="020B0503020204020204" pitchFamily="34" charset="-122"/>
              </a:defRPr>
            </a:lvl1pPr>
          </a:lstStyle>
          <a:p>
            <a:r>
              <a:rPr lang="zh-CN" altLang="en-US" dirty="0"/>
              <a:t>​</a:t>
            </a:r>
            <a:fld id="{660B6A15-7713-4A08-BBFD-F297CCC2B976}" type="datetime1">
              <a:rPr lang="zh-CN" altLang="en-US" dirty="0" smtClean="0"/>
            </a:fld>
            <a:r>
              <a:rPr lang="zh-CN" altLang="en-US" dirty="0"/>
              <a:t>​</a:t>
            </a:r>
            <a:endParaRPr lang="zh-CN" altLang="en-US" dirty="0"/>
          </a:p>
        </p:txBody>
      </p:sp>
      <p:sp>
        <p:nvSpPr>
          <p:cNvPr id="5" name="页脚占位符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6" name="幻灯片编号占位符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latin typeface="微软雅黑" panose="020B0503020204020204" pitchFamily="34" charset="-122"/>
                <a:ea typeface="微软雅黑" panose="020B0503020204020204" pitchFamily="34" charset="-122"/>
              </a:defRPr>
            </a:lvl1pPr>
          </a:lstStyle>
          <a:p>
            <a:pPr algn="r"/>
            <a:fld id="{0FF54DE5-C571-48E8-A5BC-B369434E2F44}" type="slidenum">
              <a:rPr lang="en-US" altLang="zh-CN" noProof="0" smtClean="0"/>
            </a:fld>
            <a:endParaRPr lang="zh-CN" altLang="en-US" noProof="0" dirty="0"/>
          </a:p>
        </p:txBody>
      </p:sp>
      <p:grpSp>
        <p:nvGrpSpPr>
          <p:cNvPr id="15" name="组 14"/>
          <p:cNvGrpSpPr/>
          <p:nvPr/>
        </p:nvGrpSpPr>
        <p:grpSpPr>
          <a:xfrm>
            <a:off x="1103376" y="1219201"/>
            <a:ext cx="9985248" cy="84403"/>
            <a:chOff x="1073150" y="1219201"/>
            <a:chExt cx="10058400" cy="63125"/>
          </a:xfrm>
        </p:grpSpPr>
        <p:cxnSp>
          <p:nvCxnSpPr>
            <p:cNvPr id="13" name="直接连接符​​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chart" Target="../charts/chart4.xml"/></Relationships>
</file>

<file path=ppt/slides/_rels/slide1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2" Type="http://schemas.openxmlformats.org/officeDocument/2006/relationships/slideLayout" Target="../slideLayouts/slideLayout2.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0" Type="http://schemas.openxmlformats.org/officeDocument/2006/relationships/slideLayout" Target="../slideLayouts/slideLayout2.xml"/><Relationship Id="rId2" Type="http://schemas.openxmlformats.org/officeDocument/2006/relationships/tags" Target="../tags/tag13.xml"/><Relationship Id="rId19" Type="http://schemas.openxmlformats.org/officeDocument/2006/relationships/tags" Target="../tags/tag30.xml"/><Relationship Id="rId18" Type="http://schemas.openxmlformats.org/officeDocument/2006/relationships/tags" Target="../tags/tag29.xml"/><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0" Type="http://schemas.openxmlformats.org/officeDocument/2006/relationships/slideLayout" Target="../slideLayouts/slideLayout2.xml"/><Relationship Id="rId3" Type="http://schemas.openxmlformats.org/officeDocument/2006/relationships/tags" Target="../tags/tag32.xml"/><Relationship Id="rId29" Type="http://schemas.openxmlformats.org/officeDocument/2006/relationships/tags" Target="../tags/tag58.xml"/><Relationship Id="rId28" Type="http://schemas.openxmlformats.org/officeDocument/2006/relationships/tags" Target="../tags/tag57.xml"/><Relationship Id="rId27" Type="http://schemas.openxmlformats.org/officeDocument/2006/relationships/tags" Target="../tags/tag56.xml"/><Relationship Id="rId26" Type="http://schemas.openxmlformats.org/officeDocument/2006/relationships/tags" Target="../tags/tag55.xml"/><Relationship Id="rId25" Type="http://schemas.openxmlformats.org/officeDocument/2006/relationships/tags" Target="../tags/tag54.xml"/><Relationship Id="rId24" Type="http://schemas.openxmlformats.org/officeDocument/2006/relationships/tags" Target="../tags/tag53.xml"/><Relationship Id="rId23" Type="http://schemas.openxmlformats.org/officeDocument/2006/relationships/tags" Target="../tags/tag52.xml"/><Relationship Id="rId22" Type="http://schemas.openxmlformats.org/officeDocument/2006/relationships/tags" Target="../tags/tag51.xml"/><Relationship Id="rId21" Type="http://schemas.openxmlformats.org/officeDocument/2006/relationships/tags" Target="../tags/tag50.xml"/><Relationship Id="rId20" Type="http://schemas.openxmlformats.org/officeDocument/2006/relationships/tags" Target="../tags/tag49.xml"/><Relationship Id="rId2" Type="http://schemas.openxmlformats.org/officeDocument/2006/relationships/tags" Target="../tags/tag31.xml"/><Relationship Id="rId19" Type="http://schemas.openxmlformats.org/officeDocument/2006/relationships/tags" Target="../tags/tag48.xml"/><Relationship Id="rId18" Type="http://schemas.openxmlformats.org/officeDocument/2006/relationships/tags" Target="../tags/tag47.xml"/><Relationship Id="rId17" Type="http://schemas.openxmlformats.org/officeDocument/2006/relationships/tags" Target="../tags/tag46.xml"/><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0" Type="http://schemas.openxmlformats.org/officeDocument/2006/relationships/slideLayout" Target="../slideLayouts/slideLayout2.xml"/><Relationship Id="rId3" Type="http://schemas.openxmlformats.org/officeDocument/2006/relationships/tags" Target="../tags/tag60.xml"/><Relationship Id="rId29" Type="http://schemas.openxmlformats.org/officeDocument/2006/relationships/tags" Target="../tags/tag86.xml"/><Relationship Id="rId28" Type="http://schemas.openxmlformats.org/officeDocument/2006/relationships/tags" Target="../tags/tag85.xml"/><Relationship Id="rId27" Type="http://schemas.openxmlformats.org/officeDocument/2006/relationships/tags" Target="../tags/tag84.xml"/><Relationship Id="rId26" Type="http://schemas.openxmlformats.org/officeDocument/2006/relationships/tags" Target="../tags/tag83.xml"/><Relationship Id="rId25" Type="http://schemas.openxmlformats.org/officeDocument/2006/relationships/tags" Target="../tags/tag82.xml"/><Relationship Id="rId24" Type="http://schemas.openxmlformats.org/officeDocument/2006/relationships/tags" Target="../tags/tag81.xml"/><Relationship Id="rId23" Type="http://schemas.openxmlformats.org/officeDocument/2006/relationships/tags" Target="../tags/tag80.xml"/><Relationship Id="rId22" Type="http://schemas.openxmlformats.org/officeDocument/2006/relationships/tags" Target="../tags/tag79.xml"/><Relationship Id="rId21" Type="http://schemas.openxmlformats.org/officeDocument/2006/relationships/tags" Target="../tags/tag78.xml"/><Relationship Id="rId20" Type="http://schemas.openxmlformats.org/officeDocument/2006/relationships/tags" Target="../tags/tag77.xml"/><Relationship Id="rId2" Type="http://schemas.openxmlformats.org/officeDocument/2006/relationships/tags" Target="../tags/tag59.xml"/><Relationship Id="rId19" Type="http://schemas.openxmlformats.org/officeDocument/2006/relationships/tags" Target="../tags/tag76.xml"/><Relationship Id="rId18" Type="http://schemas.openxmlformats.org/officeDocument/2006/relationships/tags" Target="../tags/tag75.xml"/><Relationship Id="rId17" Type="http://schemas.openxmlformats.org/officeDocument/2006/relationships/tags" Target="../tags/tag74.xml"/><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0" Type="http://schemas.openxmlformats.org/officeDocument/2006/relationships/slideLayout" Target="../slideLayouts/slideLayout7.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5" Type="http://schemas.openxmlformats.org/officeDocument/2006/relationships/slideLayout" Target="../slideLayouts/slideLayout7.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4.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jpeg"/><Relationship Id="rId1"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0676353_090130049000_2"/>
          <p:cNvPicPr>
            <a:picLocks noChangeAspect="1"/>
          </p:cNvPicPr>
          <p:nvPr/>
        </p:nvPicPr>
        <p:blipFill>
          <a:blip r:embed="rId1"/>
          <a:stretch>
            <a:fillRect/>
          </a:stretch>
        </p:blipFill>
        <p:spPr>
          <a:xfrm>
            <a:off x="-29210" y="-36195"/>
            <a:ext cx="12250420" cy="6930390"/>
          </a:xfrm>
          <a:prstGeom prst="rect">
            <a:avLst/>
          </a:prstGeom>
        </p:spPr>
      </p:pic>
      <p:sp>
        <p:nvSpPr>
          <p:cNvPr id="2" name="标题 1"/>
          <p:cNvSpPr>
            <a:spLocks noGrp="1"/>
          </p:cNvSpPr>
          <p:nvPr>
            <p:ph type="title"/>
          </p:nvPr>
        </p:nvSpPr>
        <p:spPr>
          <a:xfrm>
            <a:off x="481965" y="-36195"/>
            <a:ext cx="6955790" cy="711835"/>
          </a:xfrm>
        </p:spPr>
        <p:txBody>
          <a:bodyPr rtlCol="0"/>
          <a:lstStyle/>
          <a:p>
            <a:pPr rtl="0"/>
            <a:r>
              <a:rPr lang="zh-CN" altLang="en-US" sz="4400" b="1" dirty="0">
                <a:latin typeface="宋体" panose="02010600030101010101" pitchFamily="2" charset="-122"/>
                <a:ea typeface="宋体" panose="02010600030101010101" pitchFamily="2" charset="-122"/>
                <a:sym typeface="+mn-ea"/>
              </a:rPr>
              <a:t>大学生医疗保险宣传手册</a:t>
            </a:r>
            <a:endParaRPr lang="zh-CN" altLang="en-US" sz="4400" b="1" dirty="0">
              <a:latin typeface="宋体" panose="02010600030101010101" pitchFamily="2" charset="-122"/>
              <a:ea typeface="宋体" panose="02010600030101010101" pitchFamily="2" charset="-122"/>
            </a:endParaRPr>
          </a:p>
        </p:txBody>
      </p:sp>
      <p:sp>
        <p:nvSpPr>
          <p:cNvPr id="4" name="文本占位符 3"/>
          <p:cNvSpPr>
            <a:spLocks noGrp="1"/>
          </p:cNvSpPr>
          <p:nvPr>
            <p:ph type="body" sz="half" idx="2"/>
          </p:nvPr>
        </p:nvSpPr>
        <p:spPr>
          <a:xfrm>
            <a:off x="199390" y="1586230"/>
            <a:ext cx="4288155" cy="4599305"/>
          </a:xfrm>
        </p:spPr>
        <p:txBody>
          <a:bodyPr rtlCol="0">
            <a:normAutofit/>
          </a:bodyPr>
          <a:lstStyle/>
          <a:p>
            <a:pPr rtl="0" fontAlgn="auto">
              <a:lnSpc>
                <a:spcPct val="150000"/>
              </a:lnSpc>
            </a:pPr>
            <a:endParaRPr lang="zh-CN" altLang="zh-CN" sz="4000" dirty="0">
              <a:latin typeface="宋体" panose="02010600030101010101" pitchFamily="2" charset="-122"/>
              <a:ea typeface="宋体" panose="02010600030101010101" pitchFamily="2" charset="-122"/>
            </a:endParaRPr>
          </a:p>
          <a:p>
            <a:pPr rtl="0" fontAlgn="auto">
              <a:lnSpc>
                <a:spcPct val="150000"/>
              </a:lnSpc>
            </a:pPr>
            <a:endParaRPr lang="zh-CN" altLang="zh-CN" sz="4000" dirty="0">
              <a:latin typeface="宋体" panose="02010600030101010101" pitchFamily="2" charset="-122"/>
              <a:ea typeface="宋体" panose="02010600030101010101" pitchFamily="2" charset="-122"/>
            </a:endParaRPr>
          </a:p>
          <a:p>
            <a:pPr rtl="0" fontAlgn="auto">
              <a:lnSpc>
                <a:spcPct val="150000"/>
              </a:lnSpc>
            </a:pPr>
            <a:endParaRPr lang="zh-CN" altLang="zh-CN" sz="4000" dirty="0">
              <a:latin typeface="宋体" panose="02010600030101010101" pitchFamily="2" charset="-122"/>
              <a:ea typeface="宋体" panose="02010600030101010101" pitchFamily="2" charset="-122"/>
            </a:endParaRPr>
          </a:p>
          <a:p>
            <a:pPr rtl="0" fontAlgn="auto">
              <a:lnSpc>
                <a:spcPct val="150000"/>
              </a:lnSpc>
            </a:pPr>
            <a:endParaRPr lang="zh-CN" altLang="en-US" sz="4000" dirty="0">
              <a:latin typeface="宋体" panose="02010600030101010101" pitchFamily="2" charset="-122"/>
              <a:ea typeface="宋体" panose="02010600030101010101" pitchFamily="2" charset="-122"/>
            </a:endParaRPr>
          </a:p>
        </p:txBody>
      </p:sp>
      <p:pic>
        <p:nvPicPr>
          <p:cNvPr id="9" name="图片占位符 8" descr="1462437219124899"/>
          <p:cNvPicPr>
            <a:picLocks noChangeAspect="1"/>
          </p:cNvPicPr>
          <p:nvPr>
            <p:ph type="pic" idx="1"/>
          </p:nvPr>
        </p:nvPicPr>
        <p:blipFill>
          <a:blip r:embed="rId2"/>
          <a:stretch>
            <a:fillRect/>
          </a:stretch>
        </p:blipFill>
        <p:spPr>
          <a:xfrm>
            <a:off x="4963160" y="849630"/>
            <a:ext cx="7331075" cy="6043930"/>
          </a:xfrm>
          <a:prstGeom prst="rect">
            <a:avLst/>
          </a:prstGeom>
        </p:spPr>
      </p:pic>
      <p:sp>
        <p:nvSpPr>
          <p:cNvPr id="6" name="文本框 5"/>
          <p:cNvSpPr txBox="1"/>
          <p:nvPr/>
        </p:nvSpPr>
        <p:spPr>
          <a:xfrm>
            <a:off x="9701530" y="6338570"/>
            <a:ext cx="2544445" cy="368300"/>
          </a:xfrm>
          <a:prstGeom prst="rect">
            <a:avLst/>
          </a:prstGeom>
          <a:noFill/>
        </p:spPr>
        <p:txBody>
          <a:bodyPr wrap="square" rtlCol="0">
            <a:spAutoFit/>
          </a:bodyPr>
          <a:p>
            <a:r>
              <a:rPr lang="en-US" altLang="zh-CN">
                <a:ea typeface="宋体" panose="02010600030101010101" pitchFamily="2" charset="-122"/>
              </a:rPr>
              <a:t>        </a:t>
            </a:r>
            <a:endParaRPr lang="zh-CN" altLang="en-US">
              <a:ea typeface="宋体" panose="02010600030101010101" pitchFamily="2" charset="-122"/>
            </a:endParaRPr>
          </a:p>
        </p:txBody>
      </p:sp>
      <p:sp>
        <p:nvSpPr>
          <p:cNvPr id="5" name="文本框 4"/>
          <p:cNvSpPr txBox="1"/>
          <p:nvPr/>
        </p:nvSpPr>
        <p:spPr>
          <a:xfrm>
            <a:off x="1231900" y="4860925"/>
            <a:ext cx="3111500" cy="829945"/>
          </a:xfrm>
          <a:prstGeom prst="rect">
            <a:avLst/>
          </a:prstGeom>
          <a:noFill/>
        </p:spPr>
        <p:txBody>
          <a:bodyPr wrap="square" rtlCol="0">
            <a:spAutoFit/>
          </a:bodyPr>
          <a:p>
            <a:r>
              <a:rPr lang="en-US" altLang="zh-CN">
                <a:ea typeface="宋体" panose="02010600030101010101" pitchFamily="2" charset="-122"/>
              </a:rPr>
              <a:t>     </a:t>
            </a:r>
            <a:r>
              <a:rPr lang="zh-CN" altLang="zh-CN" sz="2400">
                <a:ea typeface="宋体" panose="02010600030101010101" pitchFamily="2" charset="-122"/>
              </a:rPr>
              <a:t>云南财经大学</a:t>
            </a:r>
            <a:endParaRPr lang="zh-CN" altLang="zh-CN" sz="2400">
              <a:ea typeface="宋体" panose="02010600030101010101" pitchFamily="2" charset="-122"/>
            </a:endParaRPr>
          </a:p>
          <a:p>
            <a:r>
              <a:rPr lang="en-US" altLang="zh-CN" sz="2400">
                <a:ea typeface="宋体" panose="02010600030101010101" pitchFamily="2" charset="-122"/>
              </a:rPr>
              <a:t>     2018</a:t>
            </a:r>
            <a:r>
              <a:rPr lang="zh-CN" altLang="en-US" sz="2400">
                <a:ea typeface="宋体" panose="02010600030101010101" pitchFamily="2" charset="-122"/>
              </a:rPr>
              <a:t>年</a:t>
            </a:r>
            <a:r>
              <a:rPr lang="en-US" altLang="zh-CN" sz="2400">
                <a:ea typeface="宋体" panose="02010600030101010101" pitchFamily="2" charset="-122"/>
              </a:rPr>
              <a:t>8</a:t>
            </a:r>
            <a:r>
              <a:rPr lang="zh-CN" altLang="en-US" sz="2400">
                <a:ea typeface="宋体" panose="02010600030101010101" pitchFamily="2" charset="-122"/>
              </a:rPr>
              <a:t>月</a:t>
            </a:r>
            <a:endParaRPr lang="zh-CN" altLang="en-US" sz="24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676353_090130049000_2"/>
          <p:cNvPicPr>
            <a:picLocks noChangeAspect="1"/>
          </p:cNvPicPr>
          <p:nvPr/>
        </p:nvPicPr>
        <p:blipFill>
          <a:blip r:embed="rId2"/>
          <a:stretch>
            <a:fillRect/>
          </a:stretch>
        </p:blipFill>
        <p:spPr>
          <a:xfrm>
            <a:off x="-28575" y="-2540"/>
            <a:ext cx="12249785" cy="6862445"/>
          </a:xfrm>
          <a:prstGeom prst="rect">
            <a:avLst/>
          </a:prstGeom>
        </p:spPr>
      </p:pic>
      <p:sp>
        <p:nvSpPr>
          <p:cNvPr id="2" name="标题 1"/>
          <p:cNvSpPr>
            <a:spLocks noGrp="1"/>
          </p:cNvSpPr>
          <p:nvPr>
            <p:ph type="title"/>
          </p:nvPr>
        </p:nvSpPr>
        <p:spPr>
          <a:xfrm>
            <a:off x="824230" y="287020"/>
            <a:ext cx="10542905" cy="3201035"/>
          </a:xfrm>
        </p:spPr>
        <p:txBody>
          <a:bodyPr rtlCol="0">
            <a:normAutofit/>
          </a:bodyPr>
          <a:lstStyle/>
          <a:p>
            <a:pPr rtl="0"/>
            <a:r>
              <a:rPr lang="en-US" altLang="zh-CN" dirty="0">
                <a:sym typeface="+mn-ea"/>
              </a:rPr>
              <a:t>                </a:t>
            </a:r>
            <a:r>
              <a:rPr lang="zh-CN" altLang="en-US" sz="4400" dirty="0">
                <a:latin typeface="宋体" panose="02010600030101010101" pitchFamily="2" charset="-122"/>
                <a:ea typeface="宋体" panose="02010600030101010101" pitchFamily="2" charset="-122"/>
                <a:sym typeface="+mn-ea"/>
              </a:rPr>
              <a:t>二、大学生医疗保险注意事项</a:t>
            </a:r>
            <a:endParaRPr lang="zh-CN" altLang="en-US" sz="4400" dirty="0">
              <a:latin typeface="宋体" panose="02010600030101010101" pitchFamily="2" charset="-122"/>
              <a:ea typeface="宋体" panose="02010600030101010101" pitchFamily="2" charset="-122"/>
              <a:sym typeface="+mn-ea"/>
            </a:endParaRPr>
          </a:p>
        </p:txBody>
      </p:sp>
      <p:graphicFrame>
        <p:nvGraphicFramePr>
          <p:cNvPr id="6" name="内容占位符 5" descr="簇状柱形图" title="图表"/>
          <p:cNvGraphicFramePr>
            <a:graphicFrameLocks noGrp="1"/>
          </p:cNvGraphicFramePr>
          <p:nvPr>
            <p:ph idx="1"/>
          </p:nvPr>
        </p:nvGraphicFramePr>
        <p:xfrm>
          <a:off x="2349500" y="5064125"/>
          <a:ext cx="8582025" cy="114998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0676353_090130049000_2"/>
          <p:cNvPicPr>
            <a:picLocks noChangeAspect="1"/>
          </p:cNvPicPr>
          <p:nvPr/>
        </p:nvPicPr>
        <p:blipFill>
          <a:blip r:embed="rId1"/>
          <a:stretch>
            <a:fillRect/>
          </a:stretch>
        </p:blipFill>
        <p:spPr>
          <a:xfrm>
            <a:off x="-502920" y="-52070"/>
            <a:ext cx="12207875" cy="6961505"/>
          </a:xfrm>
          <a:prstGeom prst="rect">
            <a:avLst/>
          </a:prstGeom>
        </p:spPr>
      </p:pic>
      <p:sp>
        <p:nvSpPr>
          <p:cNvPr id="2" name="标题 1"/>
          <p:cNvSpPr>
            <a:spLocks noGrp="1"/>
          </p:cNvSpPr>
          <p:nvPr>
            <p:ph type="title"/>
          </p:nvPr>
        </p:nvSpPr>
        <p:spPr>
          <a:xfrm>
            <a:off x="-167005" y="316230"/>
            <a:ext cx="11536045" cy="998220"/>
          </a:xfrm>
        </p:spPr>
        <p:txBody>
          <a:bodyPr rtlCol="0">
            <a:noAutofit/>
          </a:bodyPr>
          <a:lstStyle/>
          <a:p>
            <a:pPr rtl="0"/>
            <a:r>
              <a:rPr lang="zh-CN" altLang="en-US" sz="4400" dirty="0">
                <a:latin typeface="宋体" panose="02010600030101010101" pitchFamily="2" charset="-122"/>
                <a:ea typeface="宋体" panose="02010600030101010101" pitchFamily="2" charset="-122"/>
              </a:rPr>
              <a:t>1、大学生校外定点医院普通门诊就诊所需材料</a:t>
            </a:r>
            <a:endParaRPr lang="zh-CN" altLang="en-US" sz="4000" b="1" dirty="0">
              <a:latin typeface="宋体" panose="02010600030101010101" pitchFamily="2" charset="-122"/>
              <a:ea typeface="宋体" panose="02010600030101010101" pitchFamily="2" charset="-122"/>
            </a:endParaRPr>
          </a:p>
        </p:txBody>
      </p:sp>
      <p:sp>
        <p:nvSpPr>
          <p:cNvPr id="5" name="直接连接符 7"/>
          <p:cNvSpPr>
            <a:spLocks noChangeShapeType="1"/>
          </p:cNvSpPr>
          <p:nvPr>
            <p:custDataLst>
              <p:tags r:id="rId2"/>
            </p:custDataLst>
          </p:nvPr>
        </p:nvSpPr>
        <p:spPr bwMode="auto">
          <a:xfrm>
            <a:off x="1937420" y="1409364"/>
            <a:ext cx="1" cy="5683229"/>
          </a:xfrm>
          <a:prstGeom prst="line">
            <a:avLst/>
          </a:prstGeom>
          <a:solidFill>
            <a:srgbClr val="B680DA"/>
          </a:solidFill>
          <a:ln w="6350">
            <a:solidFill>
              <a:srgbClr val="B680DA"/>
            </a:solidFill>
            <a:miter lim="800000"/>
          </a:ln>
        </p:spPr>
        <p:txBody>
          <a:bodyPr>
            <a:normAutofit fontScale="25000" lnSpcReduction="20000"/>
          </a:bodyPr>
          <a:lstStyle/>
          <a:p>
            <a:endParaRPr lang="zh-CN" altLang="en-US">
              <a:sym typeface="Arial" panose="020B0604020202020204" pitchFamily="34" charset="0"/>
            </a:endParaRPr>
          </a:p>
        </p:txBody>
      </p:sp>
      <p:grpSp>
        <p:nvGrpSpPr>
          <p:cNvPr id="14" name="组合 13"/>
          <p:cNvGrpSpPr/>
          <p:nvPr>
            <p:custDataLst>
              <p:tags r:id="rId3"/>
            </p:custDataLst>
          </p:nvPr>
        </p:nvGrpSpPr>
        <p:grpSpPr>
          <a:xfrm>
            <a:off x="1730680" y="1768391"/>
            <a:ext cx="7199595" cy="1006210"/>
            <a:chOff x="2217049" y="1905775"/>
            <a:chExt cx="5199005" cy="726609"/>
          </a:xfrm>
        </p:grpSpPr>
        <p:sp>
          <p:nvSpPr>
            <p:cNvPr id="6" name="椭圆 2"/>
            <p:cNvSpPr>
              <a:spLocks noChangeArrowheads="1"/>
            </p:cNvSpPr>
            <p:nvPr>
              <p:custDataLst>
                <p:tags r:id="rId4"/>
              </p:custDataLst>
            </p:nvPr>
          </p:nvSpPr>
          <p:spPr bwMode="auto">
            <a:xfrm>
              <a:off x="2217049" y="1994111"/>
              <a:ext cx="529098" cy="468367"/>
            </a:xfrm>
            <a:prstGeom prst="ellipse">
              <a:avLst/>
            </a:prstGeom>
            <a:gradFill>
              <a:gsLst>
                <a:gs pos="0">
                  <a:srgbClr val="9EE256"/>
                </a:gs>
                <a:gs pos="100000">
                  <a:srgbClr val="52762D"/>
                </a:gs>
              </a:gsLst>
              <a:lin ang="5400000" scaled="0"/>
            </a:gradFill>
            <a:ln w="9525">
              <a:noFill/>
              <a:round/>
            </a:ln>
          </p:spPr>
          <p:txBody>
            <a:bodyPr anchor="ctr">
              <a:noAutofit/>
            </a:bodyPr>
            <a:lstStyle>
              <a:lvl1pPr>
                <a:lnSpc>
                  <a:spcPct val="90000"/>
                </a:lnSpc>
                <a:spcBef>
                  <a:spcPts val="1000"/>
                </a:spcBef>
                <a:buFont typeface="Arial" panose="020B0604020202020204" pitchFamily="34" charset="0"/>
                <a:buChar char="•"/>
                <a:defRPr sz="2800">
                  <a:solidFill>
                    <a:srgbClr val="5F5F5F"/>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F5F5F"/>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F5F5F"/>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9pPr>
            </a:lstStyle>
            <a:p>
              <a:pPr algn="ctr">
                <a:spcBef>
                  <a:spcPct val="0"/>
                </a:spcBef>
                <a:buFont typeface="Arial" panose="020B0604020202020204" pitchFamily="34" charset="0"/>
                <a:buNone/>
              </a:pPr>
              <a:r>
                <a:rPr lang="en-US" altLang="zh-CN" sz="3600">
                  <a:solidFill>
                    <a:srgbClr val="FFFFFF"/>
                  </a:solidFill>
                  <a:latin typeface="Calibri" panose="020F0502020204030204" pitchFamily="34" charset="0"/>
                  <a:ea typeface="宋体" panose="02010600030101010101" pitchFamily="2" charset="-122"/>
                  <a:sym typeface="Arial" panose="020B0604020202020204" pitchFamily="34" charset="0"/>
                </a:rPr>
                <a:t>1</a:t>
              </a:r>
              <a:endParaRPr lang="en-US" altLang="zh-CN" sz="3600">
                <a:solidFill>
                  <a:srgbClr val="FFFFFF"/>
                </a:solidFill>
                <a:latin typeface="Calibri" panose="020F0502020204030204" pitchFamily="34" charset="0"/>
                <a:ea typeface="宋体" panose="02010600030101010101" pitchFamily="2" charset="-122"/>
                <a:sym typeface="Arial" panose="020B0604020202020204" pitchFamily="34" charset="0"/>
              </a:endParaRPr>
            </a:p>
          </p:txBody>
        </p:sp>
        <p:sp>
          <p:nvSpPr>
            <p:cNvPr id="8" name="矩形 7"/>
            <p:cNvSpPr/>
            <p:nvPr>
              <p:custDataLst>
                <p:tags r:id="rId5"/>
              </p:custDataLst>
            </p:nvPr>
          </p:nvSpPr>
          <p:spPr>
            <a:xfrm>
              <a:off x="2844054" y="1905775"/>
              <a:ext cx="4572000" cy="726609"/>
            </a:xfrm>
            <a:prstGeom prst="rect">
              <a:avLst/>
            </a:prstGeom>
          </p:spPr>
          <p:txBody>
            <a:bodyPr>
              <a:noAutofit/>
            </a:bodyPr>
            <a:lstStyle/>
            <a:p>
              <a:pPr algn="just">
                <a:lnSpc>
                  <a:spcPct val="120000"/>
                </a:lnSpc>
              </a:pPr>
              <a:r>
                <a:rPr lang="zh-CN" altLang="en-US" sz="2800" dirty="0">
                  <a:solidFill>
                    <a:schemeClr val="tx1"/>
                  </a:solidFill>
                  <a:latin typeface="宋体" panose="02010600030101010101" pitchFamily="2" charset="-122"/>
                  <a:ea typeface="宋体" panose="02010600030101010101" pitchFamily="2" charset="-122"/>
                  <a:sym typeface="Arial" panose="020B0604020202020204" pitchFamily="34" charset="0"/>
                </a:rPr>
                <a:t>转诊证明，开具步骤：</a:t>
              </a:r>
              <a:r>
                <a:rPr lang="en-US" altLang="zh-CN" sz="2800" dirty="0">
                  <a:solidFill>
                    <a:schemeClr val="tx1"/>
                  </a:solidFill>
                  <a:latin typeface="宋体" panose="02010600030101010101" pitchFamily="2" charset="-122"/>
                  <a:ea typeface="宋体" panose="02010600030101010101" pitchFamily="2" charset="-122"/>
                  <a:sym typeface="Arial" panose="020B0604020202020204" pitchFamily="34" charset="0"/>
                </a:rPr>
                <a:t>a.</a:t>
              </a:r>
              <a:r>
                <a:rPr lang="zh-CN" altLang="en-US" sz="2800" dirty="0">
                  <a:solidFill>
                    <a:schemeClr val="tx1"/>
                  </a:solidFill>
                  <a:latin typeface="宋体" panose="02010600030101010101" pitchFamily="2" charset="-122"/>
                  <a:ea typeface="宋体" panose="02010600030101010101" pitchFamily="2" charset="-122"/>
                  <a:sym typeface="Arial" panose="020B0604020202020204" pitchFamily="34" charset="0"/>
                </a:rPr>
                <a:t>到校医院就诊；</a:t>
              </a:r>
              <a:r>
                <a:rPr lang="en-US" altLang="zh-CN" sz="2800" dirty="0">
                  <a:solidFill>
                    <a:schemeClr val="tx1"/>
                  </a:solidFill>
                  <a:latin typeface="宋体" panose="02010600030101010101" pitchFamily="2" charset="-122"/>
                  <a:ea typeface="宋体" panose="02010600030101010101" pitchFamily="2" charset="-122"/>
                  <a:sym typeface="Arial" panose="020B0604020202020204" pitchFamily="34" charset="0"/>
                </a:rPr>
                <a:t>b.</a:t>
              </a:r>
              <a:r>
                <a:rPr lang="zh-CN" altLang="en-US" sz="2800" dirty="0">
                  <a:solidFill>
                    <a:schemeClr val="tx1"/>
                  </a:solidFill>
                  <a:latin typeface="宋体" panose="02010600030101010101" pitchFamily="2" charset="-122"/>
                  <a:ea typeface="宋体" panose="02010600030101010101" pitchFamily="2" charset="-122"/>
                  <a:sym typeface="Arial" panose="020B0604020202020204" pitchFamily="34" charset="0"/>
                </a:rPr>
                <a:t>校医院医生认为需要转诊的，开具转诊证明原件；</a:t>
              </a:r>
              <a:r>
                <a:rPr lang="en-US" altLang="zh-CN" sz="2800" dirty="0">
                  <a:solidFill>
                    <a:schemeClr val="tx1"/>
                  </a:solidFill>
                  <a:latin typeface="宋体" panose="02010600030101010101" pitchFamily="2" charset="-122"/>
                  <a:ea typeface="宋体" panose="02010600030101010101" pitchFamily="2" charset="-122"/>
                  <a:sym typeface="Arial" panose="020B0604020202020204" pitchFamily="34" charset="0"/>
                </a:rPr>
                <a:t>c.</a:t>
              </a:r>
              <a:r>
                <a:rPr lang="zh-CN" altLang="en-US" sz="2800" dirty="0">
                  <a:solidFill>
                    <a:schemeClr val="tx1"/>
                  </a:solidFill>
                  <a:latin typeface="宋体" panose="02010600030101010101" pitchFamily="2" charset="-122"/>
                  <a:ea typeface="宋体" panose="02010600030101010101" pitchFamily="2" charset="-122"/>
                  <a:sym typeface="Arial" panose="020B0604020202020204" pitchFamily="34" charset="0"/>
                </a:rPr>
                <a:t>拿到转诊证明后到转诊证明开具的校外定点医院就诊；</a:t>
              </a:r>
              <a:r>
                <a:rPr lang="en-US" altLang="zh-CN" sz="2800" dirty="0">
                  <a:solidFill>
                    <a:schemeClr val="tx1"/>
                  </a:solidFill>
                  <a:latin typeface="宋体" panose="02010600030101010101" pitchFamily="2" charset="-122"/>
                  <a:ea typeface="宋体" panose="02010600030101010101" pitchFamily="2" charset="-122"/>
                  <a:sym typeface="Arial" panose="020B0604020202020204" pitchFamily="34" charset="0"/>
                </a:rPr>
                <a:t>d.</a:t>
              </a:r>
              <a:r>
                <a:rPr lang="zh-CN" altLang="en-US" sz="2800" dirty="0">
                  <a:solidFill>
                    <a:schemeClr val="tx1"/>
                  </a:solidFill>
                  <a:latin typeface="宋体" panose="02010600030101010101" pitchFamily="2" charset="-122"/>
                  <a:ea typeface="宋体" panose="02010600030101010101" pitchFamily="2" charset="-122"/>
                  <a:sym typeface="Arial" panose="020B0604020202020204" pitchFamily="34" charset="0"/>
                </a:rPr>
                <a:t>拿到转诊证明至校医院报销</a:t>
              </a:r>
              <a:endParaRPr lang="zh-CN" altLang="en-US" sz="2800" dirty="0">
                <a:solidFill>
                  <a:schemeClr val="tx1"/>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15" name="组合 14"/>
          <p:cNvGrpSpPr/>
          <p:nvPr>
            <p:custDataLst>
              <p:tags r:id="rId6"/>
            </p:custDataLst>
          </p:nvPr>
        </p:nvGrpSpPr>
        <p:grpSpPr>
          <a:xfrm>
            <a:off x="1730670" y="4186211"/>
            <a:ext cx="7200231" cy="1006210"/>
            <a:chOff x="2216590" y="3063302"/>
            <a:chExt cx="5199464" cy="726609"/>
          </a:xfrm>
        </p:grpSpPr>
        <p:sp>
          <p:nvSpPr>
            <p:cNvPr id="7" name="矩形 6"/>
            <p:cNvSpPr/>
            <p:nvPr>
              <p:custDataLst>
                <p:tags r:id="rId7"/>
              </p:custDataLst>
            </p:nvPr>
          </p:nvSpPr>
          <p:spPr>
            <a:xfrm>
              <a:off x="2844054" y="3063302"/>
              <a:ext cx="4572000" cy="726609"/>
            </a:xfrm>
            <a:prstGeom prst="rect">
              <a:avLst/>
            </a:prstGeom>
          </p:spPr>
          <p:txBody>
            <a:bodyPr>
              <a:normAutofit lnSpcReduction="10000"/>
            </a:bodyPr>
            <a:lstStyle/>
            <a:p>
              <a:pPr>
                <a:lnSpc>
                  <a:spcPct val="120000"/>
                </a:lnSpc>
              </a:pPr>
              <a:endParaRPr lang="zh-CN" altLang="en-US" sz="2400" dirty="0">
                <a:solidFill>
                  <a:schemeClr val="tx1"/>
                </a:solidFill>
                <a:sym typeface="Arial" panose="020B0604020202020204" pitchFamily="34" charset="0"/>
              </a:endParaRPr>
            </a:p>
            <a:p>
              <a:pPr>
                <a:lnSpc>
                  <a:spcPct val="120000"/>
                </a:lnSpc>
              </a:pPr>
              <a:r>
                <a:rPr lang="zh-CN" altLang="en-US" sz="2800" dirty="0">
                  <a:solidFill>
                    <a:schemeClr val="tx1"/>
                  </a:solidFill>
                  <a:latin typeface="宋体" panose="02010600030101010101" pitchFamily="2" charset="-122"/>
                  <a:ea typeface="宋体" panose="02010600030101010101" pitchFamily="2" charset="-122"/>
                  <a:sym typeface="Arial" panose="020B0604020202020204" pitchFamily="34" charset="0"/>
                </a:rPr>
                <a:t>学生证、医保卡复印件（正反两面）</a:t>
              </a:r>
              <a:endParaRPr lang="zh-CN" altLang="en-US" sz="2400" dirty="0">
                <a:solidFill>
                  <a:schemeClr val="tx1"/>
                </a:solidFill>
                <a:sym typeface="Arial" panose="020B0604020202020204" pitchFamily="34" charset="0"/>
              </a:endParaRPr>
            </a:p>
          </p:txBody>
        </p:sp>
        <p:sp>
          <p:nvSpPr>
            <p:cNvPr id="9" name="椭圆 2"/>
            <p:cNvSpPr>
              <a:spLocks noChangeArrowheads="1"/>
            </p:cNvSpPr>
            <p:nvPr>
              <p:custDataLst>
                <p:tags r:id="rId8"/>
              </p:custDataLst>
            </p:nvPr>
          </p:nvSpPr>
          <p:spPr bwMode="auto">
            <a:xfrm>
              <a:off x="2216590" y="3298538"/>
              <a:ext cx="528638" cy="491371"/>
            </a:xfrm>
            <a:prstGeom prst="ellipse">
              <a:avLst/>
            </a:prstGeom>
            <a:gradFill>
              <a:gsLst>
                <a:gs pos="0">
                  <a:srgbClr val="9EE256"/>
                </a:gs>
                <a:gs pos="100000">
                  <a:srgbClr val="52762D"/>
                </a:gs>
              </a:gsLst>
              <a:lin ang="5400000" scaled="0"/>
            </a:gradFill>
            <a:ln w="9525">
              <a:noFill/>
              <a:round/>
            </a:ln>
          </p:spPr>
          <p:txBody>
            <a:bodyPr anchor="ctr">
              <a:noAutofit/>
            </a:bodyPr>
            <a:lstStyle>
              <a:lvl1pPr>
                <a:lnSpc>
                  <a:spcPct val="90000"/>
                </a:lnSpc>
                <a:spcBef>
                  <a:spcPts val="1000"/>
                </a:spcBef>
                <a:buFont typeface="Arial" panose="020B0604020202020204" pitchFamily="34" charset="0"/>
                <a:buChar char="•"/>
                <a:defRPr sz="2800">
                  <a:solidFill>
                    <a:srgbClr val="5F5F5F"/>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F5F5F"/>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F5F5F"/>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9pPr>
            </a:lstStyle>
            <a:p>
              <a:pPr algn="ctr">
                <a:spcBef>
                  <a:spcPct val="0"/>
                </a:spcBef>
                <a:buFont typeface="Arial" panose="020B0604020202020204" pitchFamily="34" charset="0"/>
                <a:buNone/>
              </a:pPr>
              <a:r>
                <a:rPr lang="en-US" altLang="zh-CN" sz="3600">
                  <a:solidFill>
                    <a:srgbClr val="FFFFFF"/>
                  </a:solidFill>
                  <a:latin typeface="Calibri" panose="020F0502020204030204" pitchFamily="34" charset="0"/>
                  <a:ea typeface="宋体" panose="02010600030101010101" pitchFamily="2" charset="-122"/>
                  <a:sym typeface="Arial" panose="020B0604020202020204" pitchFamily="34" charset="0"/>
                </a:rPr>
                <a:t>2</a:t>
              </a:r>
              <a:endParaRPr lang="en-US" altLang="zh-CN" sz="3600">
                <a:solidFill>
                  <a:srgbClr val="FFFFFF"/>
                </a:solidFill>
                <a:latin typeface="Calibri" panose="020F0502020204030204" pitchFamily="34" charset="0"/>
                <a:ea typeface="宋体" panose="02010600030101010101" pitchFamily="2" charset="-122"/>
                <a:sym typeface="Arial" panose="020B0604020202020204" pitchFamily="34" charset="0"/>
              </a:endParaRPr>
            </a:p>
          </p:txBody>
        </p:sp>
      </p:grpSp>
      <p:grpSp>
        <p:nvGrpSpPr>
          <p:cNvPr id="16" name="组合 15"/>
          <p:cNvGrpSpPr/>
          <p:nvPr>
            <p:custDataLst>
              <p:tags r:id="rId9"/>
            </p:custDataLst>
          </p:nvPr>
        </p:nvGrpSpPr>
        <p:grpSpPr>
          <a:xfrm>
            <a:off x="1731314" y="5550207"/>
            <a:ext cx="7332345" cy="1006474"/>
            <a:chOff x="2121218" y="4220830"/>
            <a:chExt cx="5294867" cy="726800"/>
          </a:xfrm>
        </p:grpSpPr>
        <p:sp>
          <p:nvSpPr>
            <p:cNvPr id="11" name="矩形 10"/>
            <p:cNvSpPr/>
            <p:nvPr>
              <p:custDataLst>
                <p:tags r:id="rId10"/>
              </p:custDataLst>
            </p:nvPr>
          </p:nvSpPr>
          <p:spPr>
            <a:xfrm>
              <a:off x="2748972" y="4220830"/>
              <a:ext cx="4667113" cy="726800"/>
            </a:xfrm>
            <a:prstGeom prst="rect">
              <a:avLst/>
            </a:prstGeom>
          </p:spPr>
          <p:txBody>
            <a:bodyPr>
              <a:normAutofit/>
            </a:bodyPr>
            <a:lstStyle/>
            <a:p>
              <a:pPr>
                <a:lnSpc>
                  <a:spcPct val="120000"/>
                </a:lnSpc>
              </a:pPr>
              <a:r>
                <a:rPr lang="zh-CN" altLang="en-US" sz="2800" dirty="0">
                  <a:solidFill>
                    <a:schemeClr val="tx1"/>
                  </a:solidFill>
                  <a:latin typeface="宋体" panose="02010600030101010101" pitchFamily="2" charset="-122"/>
                  <a:ea typeface="宋体" panose="02010600030101010101" pitchFamily="2" charset="-122"/>
                  <a:sym typeface="Arial" panose="020B0604020202020204" pitchFamily="34" charset="0"/>
                </a:rPr>
                <a:t>医院门诊发票红联</a:t>
              </a:r>
              <a:endParaRPr lang="zh-CN" altLang="en-US" sz="2800" dirty="0">
                <a:solidFill>
                  <a:schemeClr val="tx1"/>
                </a:solidFill>
                <a:latin typeface="宋体" panose="02010600030101010101" pitchFamily="2" charset="-122"/>
                <a:ea typeface="宋体" panose="02010600030101010101" pitchFamily="2" charset="-122"/>
                <a:sym typeface="Arial" panose="020B0604020202020204" pitchFamily="34" charset="0"/>
              </a:endParaRPr>
            </a:p>
          </p:txBody>
        </p:sp>
        <p:sp>
          <p:nvSpPr>
            <p:cNvPr id="12" name="椭圆 2"/>
            <p:cNvSpPr>
              <a:spLocks noChangeArrowheads="1"/>
            </p:cNvSpPr>
            <p:nvPr>
              <p:custDataLst>
                <p:tags r:id="rId11"/>
              </p:custDataLst>
            </p:nvPr>
          </p:nvSpPr>
          <p:spPr bwMode="auto">
            <a:xfrm>
              <a:off x="2121218" y="4220830"/>
              <a:ext cx="528249" cy="490648"/>
            </a:xfrm>
            <a:prstGeom prst="ellipse">
              <a:avLst/>
            </a:prstGeom>
            <a:gradFill>
              <a:gsLst>
                <a:gs pos="0">
                  <a:srgbClr val="9EE256"/>
                </a:gs>
                <a:gs pos="100000">
                  <a:srgbClr val="52762D"/>
                </a:gs>
              </a:gsLst>
              <a:lin ang="5400000" scaled="0"/>
            </a:gradFill>
            <a:ln w="9525">
              <a:noFill/>
              <a:round/>
            </a:ln>
          </p:spPr>
          <p:txBody>
            <a:bodyPr anchor="ctr">
              <a:normAutofit fontScale="70000"/>
            </a:bodyPr>
            <a:lstStyle>
              <a:lvl1pPr>
                <a:lnSpc>
                  <a:spcPct val="90000"/>
                </a:lnSpc>
                <a:spcBef>
                  <a:spcPts val="1000"/>
                </a:spcBef>
                <a:buFont typeface="Arial" panose="020B0604020202020204" pitchFamily="34" charset="0"/>
                <a:buChar char="•"/>
                <a:defRPr sz="2800">
                  <a:solidFill>
                    <a:srgbClr val="5F5F5F"/>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F5F5F"/>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F5F5F"/>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pitchFamily="34" charset="0"/>
                  <a:ea typeface="微软雅黑" panose="020B0503020204020204" pitchFamily="34" charset="-122"/>
                  <a:sym typeface="Calibri" panose="020F0502020204030204" pitchFamily="34" charset="0"/>
                </a:defRPr>
              </a:lvl9pPr>
            </a:lstStyle>
            <a:p>
              <a:pPr algn="ctr">
                <a:spcBef>
                  <a:spcPct val="0"/>
                </a:spcBef>
                <a:buFont typeface="Arial" panose="020B0604020202020204" pitchFamily="34" charset="0"/>
                <a:buNone/>
              </a:pPr>
              <a:r>
                <a:rPr lang="en-US" altLang="zh-CN" sz="3600">
                  <a:solidFill>
                    <a:srgbClr val="FFFFFF"/>
                  </a:solidFill>
                  <a:latin typeface="Calibri" panose="020F0502020204030204" pitchFamily="34" charset="0"/>
                  <a:ea typeface="宋体" panose="02010600030101010101" pitchFamily="2" charset="-122"/>
                  <a:sym typeface="Arial" panose="020B0604020202020204" pitchFamily="34" charset="0"/>
                </a:rPr>
                <a:t>3</a:t>
              </a:r>
              <a:endParaRPr lang="en-US" altLang="zh-CN" sz="3600">
                <a:solidFill>
                  <a:srgbClr val="FFFFFF"/>
                </a:solidFill>
                <a:latin typeface="Calibri" panose="020F0502020204030204" pitchFamily="34" charset="0"/>
                <a:ea typeface="宋体" panose="02010600030101010101" pitchFamily="2"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20676353_090130049000_2"/>
          <p:cNvPicPr>
            <a:picLocks noChangeAspect="1"/>
          </p:cNvPicPr>
          <p:nvPr/>
        </p:nvPicPr>
        <p:blipFill>
          <a:blip r:embed="rId1"/>
          <a:stretch>
            <a:fillRect/>
          </a:stretch>
        </p:blipFill>
        <p:spPr>
          <a:xfrm>
            <a:off x="-808355" y="5715"/>
            <a:ext cx="13069570" cy="7101205"/>
          </a:xfrm>
          <a:prstGeom prst="rect">
            <a:avLst/>
          </a:prstGeom>
        </p:spPr>
      </p:pic>
      <p:sp>
        <p:nvSpPr>
          <p:cNvPr id="2" name="标题 1"/>
          <p:cNvSpPr>
            <a:spLocks noGrp="1"/>
          </p:cNvSpPr>
          <p:nvPr>
            <p:ph type="title"/>
          </p:nvPr>
        </p:nvSpPr>
        <p:spPr>
          <a:xfrm>
            <a:off x="638810" y="245745"/>
            <a:ext cx="9980682" cy="1096962"/>
          </a:xfrm>
        </p:spPr>
        <p:txBody>
          <a:bodyPr rtlCol="0"/>
          <a:lstStyle/>
          <a:p>
            <a:pPr rtl="0"/>
            <a:r>
              <a:rPr lang="zh-CN" altLang="en-US" sz="4400" dirty="0">
                <a:latin typeface="宋体" panose="02010600030101010101" pitchFamily="2" charset="-122"/>
                <a:ea typeface="宋体" panose="02010600030101010101" pitchFamily="2" charset="-122"/>
              </a:rPr>
              <a:t>2、意外伤害门诊所需材料</a:t>
            </a:r>
            <a:endParaRPr lang="zh-CN" altLang="en-US" sz="4400" b="1" dirty="0">
              <a:latin typeface="宋体" panose="02010600030101010101" pitchFamily="2" charset="-122"/>
              <a:ea typeface="宋体" panose="02010600030101010101" pitchFamily="2" charset="-122"/>
            </a:endParaRPr>
          </a:p>
        </p:txBody>
      </p:sp>
      <p:grpSp>
        <p:nvGrpSpPr>
          <p:cNvPr id="3" name="组合 2"/>
          <p:cNvGrpSpPr/>
          <p:nvPr>
            <p:custDataLst>
              <p:tags r:id="rId2"/>
            </p:custDataLst>
          </p:nvPr>
        </p:nvGrpSpPr>
        <p:grpSpPr>
          <a:xfrm>
            <a:off x="125095" y="1921510"/>
            <a:ext cx="2013585" cy="4778375"/>
            <a:chOff x="1028699" y="2386920"/>
            <a:chExt cx="1571625" cy="3271007"/>
          </a:xfrm>
        </p:grpSpPr>
        <p:sp>
          <p:nvSpPr>
            <p:cNvPr id="10" name="矩形 9"/>
            <p:cNvSpPr/>
            <p:nvPr>
              <p:custDataLst>
                <p:tags r:id="rId3"/>
              </p:custDataLst>
            </p:nvPr>
          </p:nvSpPr>
          <p:spPr>
            <a:xfrm>
              <a:off x="1028699" y="3028950"/>
              <a:ext cx="1571625" cy="66675"/>
            </a:xfrm>
            <a:prstGeom prst="rect">
              <a:avLst/>
            </a:prstGeom>
            <a:solidFill>
              <a:srgbClr val="C5D12F"/>
            </a:solidFill>
            <a:ln w="12700" cap="flat" cmpd="sng" algn="ctr">
              <a:noFill/>
              <a:prstDash val="solid"/>
              <a:miter lim="800000"/>
            </a:ln>
            <a:effectLst/>
          </p:spPr>
          <p:txBody>
            <a:bodyPr rtlCol="0" anchor="ctr">
              <a:normAutofit fontScale="25000" lnSpcReduction="20000"/>
            </a:bodyPr>
            <a:p>
              <a:pPr algn="ctr"/>
              <a:endParaRPr lang="zh-CN" altLang="en-US"/>
            </a:p>
          </p:txBody>
        </p:sp>
        <p:sp>
          <p:nvSpPr>
            <p:cNvPr id="4" name="矩形 3"/>
            <p:cNvSpPr/>
            <p:nvPr>
              <p:custDataLst>
                <p:tags r:id="rId4"/>
              </p:custDataLst>
            </p:nvPr>
          </p:nvSpPr>
          <p:spPr>
            <a:xfrm>
              <a:off x="1028699" y="2386920"/>
              <a:ext cx="1571625" cy="3271007"/>
            </a:xfrm>
            <a:prstGeom prst="rect">
              <a:avLst/>
            </a:prstGeom>
            <a:gradFill>
              <a:gsLst>
                <a:gs pos="0">
                  <a:srgbClr val="9EE256"/>
                </a:gs>
                <a:gs pos="100000">
                  <a:srgbClr val="52762D"/>
                </a:gs>
              </a:gsLst>
              <a:lin ang="5400000" scaled="0"/>
            </a:gradFill>
            <a:ln w="12700" cap="flat" cmpd="sng" algn="ctr">
              <a:noFill/>
              <a:prstDash val="solid"/>
              <a:miter lim="800000"/>
            </a:ln>
            <a:effectLst/>
          </p:spPr>
          <p:txBody>
            <a:bodyPr bIns="288000" rtlCol="0" anchor="ctr">
              <a:normAutofit lnSpcReduction="20000"/>
            </a:bodyPr>
            <a:p>
              <a:pPr algn="ctr">
                <a:lnSpc>
                  <a:spcPct val="150000"/>
                </a:lnSpc>
              </a:pPr>
              <a:endParaRPr lang="zh-CN" altLang="en-US" sz="2400" dirty="0">
                <a:solidFill>
                  <a:schemeClr val="tx1"/>
                </a:solidFill>
                <a:latin typeface="宋体" panose="02010600030101010101" pitchFamily="2" charset="-122"/>
                <a:ea typeface="宋体" panose="02010600030101010101" pitchFamily="2" charset="-122"/>
              </a:endParaRPr>
            </a:p>
            <a:p>
              <a:pPr algn="ctr">
                <a:lnSpc>
                  <a:spcPct val="150000"/>
                </a:lnSpc>
              </a:pPr>
              <a:r>
                <a:rPr lang="zh-CN" altLang="en-US" sz="2400" dirty="0">
                  <a:solidFill>
                    <a:schemeClr val="tx1"/>
                  </a:solidFill>
                  <a:latin typeface="宋体" panose="02010600030101010101" pitchFamily="2" charset="-122"/>
                  <a:ea typeface="宋体" panose="02010600030101010101" pitchFamily="2" charset="-122"/>
                </a:rPr>
                <a:t>1、门诊</a:t>
              </a:r>
              <a:endParaRPr lang="zh-CN" altLang="en-US" sz="2400" dirty="0">
                <a:solidFill>
                  <a:schemeClr val="tx1"/>
                </a:solidFill>
                <a:latin typeface="宋体" panose="02010600030101010101" pitchFamily="2" charset="-122"/>
                <a:ea typeface="宋体" panose="02010600030101010101" pitchFamily="2" charset="-122"/>
              </a:endParaRPr>
            </a:p>
            <a:p>
              <a:pPr algn="ctr">
                <a:lnSpc>
                  <a:spcPct val="150000"/>
                </a:lnSpc>
              </a:pPr>
              <a:r>
                <a:rPr lang="zh-CN" altLang="en-US" sz="2400" dirty="0">
                  <a:solidFill>
                    <a:schemeClr val="tx1"/>
                  </a:solidFill>
                  <a:latin typeface="宋体" panose="02010600030101010101" pitchFamily="2" charset="-122"/>
                  <a:ea typeface="宋体" panose="02010600030101010101" pitchFamily="2" charset="-122"/>
                </a:rPr>
                <a:t>   病例</a:t>
              </a:r>
              <a:endParaRPr lang="zh-CN" altLang="en-US" sz="2400" dirty="0">
                <a:solidFill>
                  <a:schemeClr val="tx1"/>
                </a:solidFill>
                <a:uFillTx/>
                <a:ea typeface="宋体" panose="02010600030101010101" pitchFamily="2" charset="-122"/>
              </a:endParaRPr>
            </a:p>
            <a:p>
              <a:pPr algn="ctr">
                <a:lnSpc>
                  <a:spcPct val="150000"/>
                </a:lnSpc>
              </a:pPr>
              <a:endParaRPr lang="zh-CN" altLang="en-US" sz="2400" dirty="0">
                <a:solidFill>
                  <a:schemeClr val="tx1"/>
                </a:solidFill>
                <a:uFillTx/>
                <a:ea typeface="宋体" panose="02010600030101010101" pitchFamily="2" charset="-122"/>
              </a:endParaRPr>
            </a:p>
            <a:p>
              <a:pPr algn="ctr">
                <a:lnSpc>
                  <a:spcPct val="150000"/>
                </a:lnSpc>
              </a:pPr>
              <a:endParaRPr lang="zh-CN" altLang="en-US" dirty="0">
                <a:solidFill>
                  <a:schemeClr val="tx1"/>
                </a:solidFill>
                <a:uFillTx/>
                <a:ea typeface="宋体" panose="02010600030101010101" pitchFamily="2" charset="-122"/>
              </a:endParaRPr>
            </a:p>
            <a:p>
              <a:pPr algn="ctr">
                <a:lnSpc>
                  <a:spcPct val="150000"/>
                </a:lnSpc>
              </a:pPr>
              <a:endParaRPr lang="zh-CN" altLang="en-US" dirty="0">
                <a:solidFill>
                  <a:schemeClr val="tx1"/>
                </a:solidFill>
                <a:uFillTx/>
                <a:ea typeface="宋体" panose="02010600030101010101" pitchFamily="2" charset="-122"/>
              </a:endParaRPr>
            </a:p>
            <a:p>
              <a:pPr algn="ctr">
                <a:lnSpc>
                  <a:spcPct val="150000"/>
                </a:lnSpc>
              </a:pPr>
              <a:endParaRPr lang="zh-CN" altLang="en-US" dirty="0">
                <a:solidFill>
                  <a:schemeClr val="tx1"/>
                </a:solidFill>
                <a:uFillTx/>
                <a:ea typeface="宋体" panose="02010600030101010101" pitchFamily="2" charset="-122"/>
              </a:endParaRPr>
            </a:p>
            <a:p>
              <a:pPr algn="ctr">
                <a:lnSpc>
                  <a:spcPct val="150000"/>
                </a:lnSpc>
              </a:pPr>
              <a:endParaRPr lang="zh-CN" altLang="en-US" dirty="0">
                <a:solidFill>
                  <a:schemeClr val="tx1"/>
                </a:solidFill>
                <a:uFillTx/>
                <a:ea typeface="宋体" panose="02010600030101010101" pitchFamily="2" charset="-122"/>
              </a:endParaRPr>
            </a:p>
          </p:txBody>
        </p:sp>
      </p:grpSp>
      <p:grpSp>
        <p:nvGrpSpPr>
          <p:cNvPr id="61" name="组合 60"/>
          <p:cNvGrpSpPr/>
          <p:nvPr>
            <p:custDataLst>
              <p:tags r:id="rId5"/>
            </p:custDataLst>
          </p:nvPr>
        </p:nvGrpSpPr>
        <p:grpSpPr>
          <a:xfrm>
            <a:off x="2489835" y="1930400"/>
            <a:ext cx="1648460" cy="4777740"/>
            <a:chOff x="1028699" y="2108752"/>
            <a:chExt cx="1571625" cy="4554980"/>
          </a:xfrm>
        </p:grpSpPr>
        <p:sp>
          <p:nvSpPr>
            <p:cNvPr id="62" name="矩形 61"/>
            <p:cNvSpPr/>
            <p:nvPr>
              <p:custDataLst>
                <p:tags r:id="rId6"/>
              </p:custDataLst>
            </p:nvPr>
          </p:nvSpPr>
          <p:spPr>
            <a:xfrm>
              <a:off x="1028699" y="3028950"/>
              <a:ext cx="1571625" cy="66675"/>
            </a:xfrm>
            <a:prstGeom prst="rect">
              <a:avLst/>
            </a:prstGeom>
            <a:solidFill>
              <a:srgbClr val="C5D12F"/>
            </a:solidFill>
            <a:ln w="12700" cap="flat" cmpd="sng" algn="ctr">
              <a:noFill/>
              <a:prstDash val="solid"/>
              <a:miter lim="800000"/>
            </a:ln>
            <a:effectLst/>
          </p:spPr>
          <p:txBody>
            <a:bodyPr rtlCol="0" anchor="ctr">
              <a:normAutofit fontScale="25000" lnSpcReduction="20000"/>
            </a:bodyPr>
            <a:p>
              <a:pPr algn="ctr"/>
              <a:endParaRPr lang="zh-CN" altLang="en-US"/>
            </a:p>
          </p:txBody>
        </p:sp>
        <p:sp>
          <p:nvSpPr>
            <p:cNvPr id="63" name="矩形 62"/>
            <p:cNvSpPr/>
            <p:nvPr>
              <p:custDataLst>
                <p:tags r:id="rId7"/>
              </p:custDataLst>
            </p:nvPr>
          </p:nvSpPr>
          <p:spPr>
            <a:xfrm>
              <a:off x="1028699" y="2108752"/>
              <a:ext cx="1571625" cy="4554980"/>
            </a:xfrm>
            <a:prstGeom prst="rect">
              <a:avLst/>
            </a:prstGeom>
            <a:gradFill>
              <a:gsLst>
                <a:gs pos="0">
                  <a:srgbClr val="9EE256"/>
                </a:gs>
                <a:gs pos="100000">
                  <a:srgbClr val="52762D"/>
                </a:gs>
              </a:gsLst>
              <a:lin ang="5400000" scaled="0"/>
            </a:gradFill>
            <a:ln w="12700" cap="flat" cmpd="sng" algn="ctr">
              <a:noFill/>
              <a:prstDash val="solid"/>
              <a:miter lim="800000"/>
            </a:ln>
            <a:effectLst/>
          </p:spPr>
          <p:txBody>
            <a:bodyPr bIns="288000" rtlCol="0" anchor="ctr">
              <a:normAutofit lnSpcReduction="20000"/>
            </a:bodyPr>
            <a:p>
              <a:pPr algn="ctr">
                <a:lnSpc>
                  <a:spcPct val="150000"/>
                </a:lnSpc>
              </a:pPr>
              <a:endParaRPr lang="zh-CN" altLang="en-US" sz="2400" dirty="0">
                <a:solidFill>
                  <a:schemeClr val="tx1"/>
                </a:solidFill>
                <a:latin typeface="宋体" panose="02010600030101010101" pitchFamily="2" charset="-122"/>
                <a:ea typeface="宋体" panose="02010600030101010101" pitchFamily="2" charset="-122"/>
              </a:endParaRPr>
            </a:p>
            <a:p>
              <a:pPr algn="ctr">
                <a:lnSpc>
                  <a:spcPct val="150000"/>
                </a:lnSpc>
              </a:pPr>
              <a:r>
                <a:rPr lang="zh-CN" altLang="en-US" sz="2400" dirty="0">
                  <a:solidFill>
                    <a:schemeClr val="tx1"/>
                  </a:solidFill>
                  <a:latin typeface="宋体" panose="02010600030101010101" pitchFamily="2" charset="-122"/>
                  <a:ea typeface="宋体" panose="02010600030101010101" pitchFamily="2" charset="-122"/>
                </a:rPr>
                <a:t>2、用药清单（若无则由医生证明）</a:t>
              </a:r>
              <a:endParaRPr lang="zh-CN" altLang="en-US" sz="2400" dirty="0">
                <a:solidFill>
                  <a:schemeClr val="tx1"/>
                </a:solidFill>
                <a:latin typeface="宋体" panose="02010600030101010101" pitchFamily="2" charset="-122"/>
                <a:ea typeface="宋体" panose="02010600030101010101" pitchFamily="2" charset="-122"/>
              </a:endParaRPr>
            </a:p>
            <a:p>
              <a:pPr algn="ctr">
                <a:lnSpc>
                  <a:spcPct val="150000"/>
                </a:lnSpc>
              </a:pPr>
              <a:endParaRPr lang="zh-CN" altLang="en-US" dirty="0">
                <a:solidFill>
                  <a:schemeClr val="tx1"/>
                </a:solidFill>
                <a:ea typeface="宋体" panose="02010600030101010101" pitchFamily="2" charset="-122"/>
              </a:endParaRPr>
            </a:p>
            <a:p>
              <a:pPr algn="ctr">
                <a:lnSpc>
                  <a:spcPct val="150000"/>
                </a:lnSpc>
              </a:pPr>
              <a:endParaRPr lang="zh-CN" altLang="en-US" dirty="0">
                <a:solidFill>
                  <a:schemeClr val="tx1"/>
                </a:solidFill>
                <a:ea typeface="宋体" panose="02010600030101010101" pitchFamily="2" charset="-122"/>
              </a:endParaRPr>
            </a:p>
            <a:p>
              <a:pPr algn="ctr">
                <a:lnSpc>
                  <a:spcPct val="150000"/>
                </a:lnSpc>
              </a:pPr>
              <a:endParaRPr lang="zh-CN" altLang="en-US" dirty="0">
                <a:solidFill>
                  <a:schemeClr val="tx1"/>
                </a:solidFill>
                <a:ea typeface="宋体" panose="02010600030101010101" pitchFamily="2" charset="-122"/>
              </a:endParaRPr>
            </a:p>
          </p:txBody>
        </p:sp>
      </p:grpSp>
      <p:grpSp>
        <p:nvGrpSpPr>
          <p:cNvPr id="66" name="组合 65"/>
          <p:cNvGrpSpPr/>
          <p:nvPr>
            <p:custDataLst>
              <p:tags r:id="rId8"/>
            </p:custDataLst>
          </p:nvPr>
        </p:nvGrpSpPr>
        <p:grpSpPr>
          <a:xfrm>
            <a:off x="4262530" y="1911350"/>
            <a:ext cx="1648485" cy="4778375"/>
            <a:chOff x="1028699" y="2108752"/>
            <a:chExt cx="1571625" cy="4555584"/>
          </a:xfrm>
        </p:grpSpPr>
        <p:sp>
          <p:nvSpPr>
            <p:cNvPr id="67" name="矩形 66"/>
            <p:cNvSpPr/>
            <p:nvPr>
              <p:custDataLst>
                <p:tags r:id="rId9"/>
              </p:custDataLst>
            </p:nvPr>
          </p:nvSpPr>
          <p:spPr>
            <a:xfrm>
              <a:off x="1028699" y="3028950"/>
              <a:ext cx="1571625" cy="66675"/>
            </a:xfrm>
            <a:prstGeom prst="rect">
              <a:avLst/>
            </a:prstGeom>
            <a:solidFill>
              <a:srgbClr val="C5D12F"/>
            </a:solidFill>
            <a:ln w="12700" cap="flat" cmpd="sng" algn="ctr">
              <a:noFill/>
              <a:prstDash val="solid"/>
              <a:miter lim="800000"/>
            </a:ln>
            <a:effectLst/>
          </p:spPr>
          <p:txBody>
            <a:bodyPr rtlCol="0" anchor="ctr">
              <a:normAutofit fontScale="25000" lnSpcReduction="20000"/>
            </a:bodyPr>
            <a:p>
              <a:pPr algn="ctr"/>
              <a:endParaRPr lang="zh-CN" altLang="en-US"/>
            </a:p>
          </p:txBody>
        </p:sp>
        <p:sp>
          <p:nvSpPr>
            <p:cNvPr id="68" name="矩形 67"/>
            <p:cNvSpPr/>
            <p:nvPr>
              <p:custDataLst>
                <p:tags r:id="rId10"/>
              </p:custDataLst>
            </p:nvPr>
          </p:nvSpPr>
          <p:spPr>
            <a:xfrm>
              <a:off x="1028699" y="2108752"/>
              <a:ext cx="1571601" cy="4555584"/>
            </a:xfrm>
            <a:prstGeom prst="rect">
              <a:avLst/>
            </a:prstGeom>
            <a:gradFill>
              <a:gsLst>
                <a:gs pos="0">
                  <a:srgbClr val="9EE256"/>
                </a:gs>
                <a:gs pos="100000">
                  <a:srgbClr val="52762D"/>
                </a:gs>
              </a:gsLst>
              <a:lin ang="5400000" scaled="0"/>
            </a:gradFill>
            <a:ln w="12700" cap="flat" cmpd="sng" algn="ctr">
              <a:noFill/>
              <a:prstDash val="solid"/>
              <a:miter lim="800000"/>
            </a:ln>
            <a:effectLst/>
          </p:spPr>
          <p:txBody>
            <a:bodyPr bIns="288000" rtlCol="0" anchor="ctr">
              <a:normAutofit/>
            </a:bodyPr>
            <a:p>
              <a:pPr algn="ctr">
                <a:lnSpc>
                  <a:spcPct val="150000"/>
                </a:lnSpc>
              </a:pPr>
              <a:r>
                <a:rPr lang="zh-CN" altLang="en-US" sz="2400" dirty="0">
                  <a:solidFill>
                    <a:schemeClr val="tx1"/>
                  </a:solidFill>
                  <a:latin typeface="宋体" panose="02010600030101010101" pitchFamily="2" charset="-122"/>
                  <a:ea typeface="宋体" panose="02010600030101010101" pitchFamily="2" charset="-122"/>
                </a:rPr>
                <a:t>3、检查报告单</a:t>
              </a:r>
              <a:endParaRPr lang="zh-CN" altLang="en-US" sz="2400" dirty="0">
                <a:solidFill>
                  <a:schemeClr val="tx1"/>
                </a:solidFill>
                <a:latin typeface="宋体" panose="02010600030101010101" pitchFamily="2" charset="-122"/>
                <a:ea typeface="宋体" panose="02010600030101010101" pitchFamily="2" charset="-122"/>
              </a:endParaRPr>
            </a:p>
            <a:p>
              <a:pPr algn="ctr">
                <a:lnSpc>
                  <a:spcPct val="150000"/>
                </a:lnSpc>
              </a:pPr>
              <a:endParaRPr lang="zh-CN" altLang="en-US" dirty="0">
                <a:solidFill>
                  <a:schemeClr val="tx1"/>
                </a:solidFill>
                <a:ea typeface="宋体" panose="02010600030101010101" pitchFamily="2" charset="-122"/>
              </a:endParaRPr>
            </a:p>
            <a:p>
              <a:pPr algn="ctr">
                <a:lnSpc>
                  <a:spcPct val="150000"/>
                </a:lnSpc>
              </a:pPr>
              <a:endParaRPr lang="zh-CN" altLang="en-US" dirty="0">
                <a:solidFill>
                  <a:schemeClr val="tx1"/>
                </a:solidFill>
                <a:ea typeface="宋体" panose="02010600030101010101" pitchFamily="2" charset="-122"/>
              </a:endParaRPr>
            </a:p>
            <a:p>
              <a:pPr algn="ctr">
                <a:lnSpc>
                  <a:spcPct val="150000"/>
                </a:lnSpc>
              </a:pPr>
              <a:endParaRPr lang="zh-CN" altLang="en-US" dirty="0">
                <a:solidFill>
                  <a:schemeClr val="tx1"/>
                </a:solidFill>
                <a:ea typeface="宋体" panose="02010600030101010101" pitchFamily="2" charset="-122"/>
              </a:endParaRPr>
            </a:p>
            <a:p>
              <a:pPr algn="ctr">
                <a:lnSpc>
                  <a:spcPct val="150000"/>
                </a:lnSpc>
              </a:pPr>
              <a:endParaRPr lang="zh-CN" altLang="en-US" dirty="0">
                <a:solidFill>
                  <a:schemeClr val="tx1"/>
                </a:solidFill>
                <a:ea typeface="宋体" panose="02010600030101010101" pitchFamily="2" charset="-122"/>
              </a:endParaRPr>
            </a:p>
          </p:txBody>
        </p:sp>
      </p:grpSp>
      <p:grpSp>
        <p:nvGrpSpPr>
          <p:cNvPr id="71" name="组合 70"/>
          <p:cNvGrpSpPr/>
          <p:nvPr>
            <p:custDataLst>
              <p:tags r:id="rId11"/>
            </p:custDataLst>
          </p:nvPr>
        </p:nvGrpSpPr>
        <p:grpSpPr>
          <a:xfrm>
            <a:off x="6078168" y="1923415"/>
            <a:ext cx="2033295" cy="4778375"/>
            <a:chOff x="661831" y="2108752"/>
            <a:chExt cx="1938493" cy="4555584"/>
          </a:xfrm>
        </p:grpSpPr>
        <p:sp>
          <p:nvSpPr>
            <p:cNvPr id="72" name="矩形 71"/>
            <p:cNvSpPr/>
            <p:nvPr>
              <p:custDataLst>
                <p:tags r:id="rId12"/>
              </p:custDataLst>
            </p:nvPr>
          </p:nvSpPr>
          <p:spPr>
            <a:xfrm>
              <a:off x="1028699" y="3028950"/>
              <a:ext cx="1571625" cy="66675"/>
            </a:xfrm>
            <a:prstGeom prst="rect">
              <a:avLst/>
            </a:prstGeom>
            <a:solidFill>
              <a:srgbClr val="C5D12F"/>
            </a:solidFill>
            <a:ln w="12700" cap="flat" cmpd="sng" algn="ctr">
              <a:noFill/>
              <a:prstDash val="solid"/>
              <a:miter lim="800000"/>
            </a:ln>
            <a:effectLst/>
          </p:spPr>
          <p:txBody>
            <a:bodyPr rtlCol="0" anchor="ctr">
              <a:normAutofit fontScale="25000" lnSpcReduction="20000"/>
            </a:bodyPr>
            <a:p>
              <a:pPr algn="ctr"/>
              <a:endParaRPr lang="zh-CN" altLang="en-US"/>
            </a:p>
          </p:txBody>
        </p:sp>
        <p:sp>
          <p:nvSpPr>
            <p:cNvPr id="73" name="矩形 72"/>
            <p:cNvSpPr/>
            <p:nvPr>
              <p:custDataLst>
                <p:tags r:id="rId13"/>
              </p:custDataLst>
            </p:nvPr>
          </p:nvSpPr>
          <p:spPr>
            <a:xfrm>
              <a:off x="661831" y="2108752"/>
              <a:ext cx="1571601" cy="4555584"/>
            </a:xfrm>
            <a:prstGeom prst="rect">
              <a:avLst/>
            </a:prstGeom>
            <a:gradFill>
              <a:gsLst>
                <a:gs pos="0">
                  <a:srgbClr val="9EE256"/>
                </a:gs>
                <a:gs pos="100000">
                  <a:srgbClr val="52762D"/>
                </a:gs>
              </a:gsLst>
              <a:lin ang="5400000" scaled="0"/>
            </a:gradFill>
            <a:ln w="12700" cap="flat" cmpd="sng" algn="ctr">
              <a:noFill/>
              <a:prstDash val="solid"/>
              <a:miter lim="800000"/>
            </a:ln>
            <a:effectLst/>
          </p:spPr>
          <p:txBody>
            <a:bodyPr bIns="288000" rtlCol="0" anchor="ctr">
              <a:normAutofit/>
            </a:bodyPr>
            <a:p>
              <a:pPr algn="just">
                <a:lnSpc>
                  <a:spcPct val="150000"/>
                </a:lnSpc>
              </a:pPr>
              <a:endParaRPr lang="zh-CN" altLang="en-US" sz="2400" dirty="0">
                <a:solidFill>
                  <a:schemeClr val="tx1"/>
                </a:solidFill>
                <a:latin typeface="宋体" panose="02010600030101010101" pitchFamily="2" charset="-122"/>
                <a:ea typeface="宋体" panose="02010600030101010101" pitchFamily="2" charset="-122"/>
              </a:endParaRPr>
            </a:p>
            <a:p>
              <a:pPr algn="just">
                <a:lnSpc>
                  <a:spcPct val="150000"/>
                </a:lnSpc>
              </a:pPr>
              <a:r>
                <a:rPr lang="zh-CN" altLang="en-US" sz="2400" dirty="0">
                  <a:solidFill>
                    <a:schemeClr val="tx1"/>
                  </a:solidFill>
                  <a:latin typeface="宋体" panose="02010600030101010101" pitchFamily="2" charset="-122"/>
                  <a:ea typeface="宋体" panose="02010600030101010101" pitchFamily="2" charset="-122"/>
                </a:rPr>
                <a:t>4、发票（金额总数需要学生自己加）</a:t>
              </a:r>
              <a:endParaRPr lang="zh-CN" altLang="en-US" sz="2400" dirty="0">
                <a:solidFill>
                  <a:schemeClr val="tx1"/>
                </a:solidFill>
                <a:latin typeface="宋体" panose="02010600030101010101" pitchFamily="2" charset="-122"/>
                <a:ea typeface="宋体" panose="02010600030101010101" pitchFamily="2" charset="-122"/>
              </a:endParaRPr>
            </a:p>
            <a:p>
              <a:pPr algn="ctr">
                <a:lnSpc>
                  <a:spcPct val="150000"/>
                </a:lnSpc>
              </a:pPr>
              <a:endParaRPr lang="zh-CN" altLang="en-US" dirty="0">
                <a:solidFill>
                  <a:schemeClr val="tx1"/>
                </a:solidFill>
                <a:ea typeface="宋体" panose="02010600030101010101" pitchFamily="2" charset="-122"/>
              </a:endParaRPr>
            </a:p>
            <a:p>
              <a:pPr algn="ctr">
                <a:lnSpc>
                  <a:spcPct val="150000"/>
                </a:lnSpc>
              </a:pPr>
              <a:endParaRPr lang="zh-CN" altLang="en-US" dirty="0">
                <a:solidFill>
                  <a:schemeClr val="tx1"/>
                </a:solidFill>
                <a:ea typeface="宋体" panose="02010600030101010101" pitchFamily="2" charset="-122"/>
              </a:endParaRPr>
            </a:p>
            <a:p>
              <a:pPr algn="ctr">
                <a:lnSpc>
                  <a:spcPct val="150000"/>
                </a:lnSpc>
              </a:pPr>
              <a:endParaRPr lang="zh-CN" altLang="en-US" dirty="0">
                <a:solidFill>
                  <a:schemeClr val="tx1"/>
                </a:solidFill>
                <a:ea typeface="宋体" panose="02010600030101010101" pitchFamily="2" charset="-122"/>
              </a:endParaRPr>
            </a:p>
          </p:txBody>
        </p:sp>
      </p:grpSp>
      <p:grpSp>
        <p:nvGrpSpPr>
          <p:cNvPr id="76" name="组合 75"/>
          <p:cNvGrpSpPr/>
          <p:nvPr>
            <p:custDataLst>
              <p:tags r:id="rId14"/>
            </p:custDataLst>
          </p:nvPr>
        </p:nvGrpSpPr>
        <p:grpSpPr>
          <a:xfrm>
            <a:off x="7913490" y="1921510"/>
            <a:ext cx="2233320" cy="4777740"/>
            <a:chOff x="471132" y="2108147"/>
            <a:chExt cx="2129192" cy="4554978"/>
          </a:xfrm>
        </p:grpSpPr>
        <p:sp>
          <p:nvSpPr>
            <p:cNvPr id="77" name="矩形 76"/>
            <p:cNvSpPr/>
            <p:nvPr>
              <p:custDataLst>
                <p:tags r:id="rId15"/>
              </p:custDataLst>
            </p:nvPr>
          </p:nvSpPr>
          <p:spPr>
            <a:xfrm>
              <a:off x="1028699" y="3028950"/>
              <a:ext cx="1571625" cy="66675"/>
            </a:xfrm>
            <a:prstGeom prst="rect">
              <a:avLst/>
            </a:prstGeom>
            <a:solidFill>
              <a:srgbClr val="C5D12F"/>
            </a:solidFill>
            <a:ln w="12700" cap="flat" cmpd="sng" algn="ctr">
              <a:noFill/>
              <a:prstDash val="solid"/>
              <a:miter lim="800000"/>
            </a:ln>
            <a:effectLst/>
          </p:spPr>
          <p:txBody>
            <a:bodyPr rtlCol="0" anchor="ctr">
              <a:normAutofit fontScale="25000" lnSpcReduction="20000"/>
            </a:bodyPr>
            <a:p>
              <a:pPr algn="ctr"/>
              <a:endParaRPr lang="zh-CN" altLang="en-US"/>
            </a:p>
          </p:txBody>
        </p:sp>
        <p:sp>
          <p:nvSpPr>
            <p:cNvPr id="78" name="矩形 77"/>
            <p:cNvSpPr/>
            <p:nvPr>
              <p:custDataLst>
                <p:tags r:id="rId16"/>
              </p:custDataLst>
            </p:nvPr>
          </p:nvSpPr>
          <p:spPr>
            <a:xfrm>
              <a:off x="471132" y="2108147"/>
              <a:ext cx="1571601" cy="4554978"/>
            </a:xfrm>
            <a:prstGeom prst="rect">
              <a:avLst/>
            </a:prstGeom>
            <a:gradFill>
              <a:gsLst>
                <a:gs pos="0">
                  <a:srgbClr val="9EE256"/>
                </a:gs>
                <a:gs pos="100000">
                  <a:srgbClr val="52762D"/>
                </a:gs>
              </a:gsLst>
              <a:lin ang="5400000" scaled="0"/>
            </a:gradFill>
            <a:ln w="12700" cap="flat" cmpd="sng" algn="ctr">
              <a:noFill/>
              <a:prstDash val="solid"/>
              <a:miter lim="800000"/>
            </a:ln>
            <a:effectLst/>
          </p:spPr>
          <p:txBody>
            <a:bodyPr bIns="288000" rtlCol="0" anchor="ctr">
              <a:normAutofit/>
            </a:bodyPr>
            <a:p>
              <a:pPr algn="just">
                <a:lnSpc>
                  <a:spcPct val="150000"/>
                </a:lnSpc>
              </a:pPr>
              <a:endParaRPr lang="zh-CN" altLang="en-US" sz="2400" dirty="0">
                <a:solidFill>
                  <a:schemeClr val="tx1"/>
                </a:solidFill>
                <a:latin typeface="宋体" panose="02010600030101010101" pitchFamily="2" charset="-122"/>
                <a:ea typeface="宋体" panose="02010600030101010101" pitchFamily="2" charset="-122"/>
              </a:endParaRPr>
            </a:p>
            <a:p>
              <a:pPr algn="just">
                <a:lnSpc>
                  <a:spcPct val="150000"/>
                </a:lnSpc>
              </a:pPr>
              <a:r>
                <a:rPr lang="zh-CN" altLang="en-US" sz="2400" dirty="0">
                  <a:solidFill>
                    <a:schemeClr val="tx1"/>
                  </a:solidFill>
                  <a:latin typeface="宋体" panose="02010600030101010101" pitchFamily="2" charset="-122"/>
                  <a:ea typeface="宋体" panose="02010600030101010101" pitchFamily="2" charset="-122"/>
                </a:rPr>
                <a:t>5、学生证、医保卡复印件</a:t>
              </a:r>
              <a:endParaRPr lang="zh-CN" altLang="en-US" sz="2400" dirty="0">
                <a:solidFill>
                  <a:schemeClr val="tx1"/>
                </a:solidFill>
                <a:latin typeface="宋体" panose="02010600030101010101" pitchFamily="2" charset="-122"/>
                <a:ea typeface="宋体" panose="02010600030101010101" pitchFamily="2" charset="-122"/>
              </a:endParaRPr>
            </a:p>
            <a:p>
              <a:pPr algn="just">
                <a:lnSpc>
                  <a:spcPct val="150000"/>
                </a:lnSpc>
              </a:pPr>
              <a:endParaRPr lang="zh-CN" altLang="en-US" sz="2800" dirty="0">
                <a:solidFill>
                  <a:schemeClr val="tx1"/>
                </a:solidFill>
                <a:latin typeface="宋体" panose="02010600030101010101" pitchFamily="2" charset="-122"/>
                <a:ea typeface="宋体" panose="02010600030101010101" pitchFamily="2" charset="-122"/>
              </a:endParaRPr>
            </a:p>
            <a:p>
              <a:pPr algn="ctr">
                <a:lnSpc>
                  <a:spcPct val="150000"/>
                </a:lnSpc>
              </a:pPr>
              <a:endParaRPr lang="zh-CN" altLang="en-US" dirty="0">
                <a:solidFill>
                  <a:schemeClr val="tx1"/>
                </a:solidFill>
                <a:ea typeface="宋体" panose="02010600030101010101" pitchFamily="2" charset="-122"/>
              </a:endParaRPr>
            </a:p>
            <a:p>
              <a:pPr algn="ctr">
                <a:lnSpc>
                  <a:spcPct val="150000"/>
                </a:lnSpc>
              </a:pPr>
              <a:endParaRPr lang="zh-CN" altLang="en-US" dirty="0">
                <a:solidFill>
                  <a:schemeClr val="tx1"/>
                </a:solidFill>
                <a:ea typeface="宋体" panose="02010600030101010101" pitchFamily="2" charset="-122"/>
              </a:endParaRPr>
            </a:p>
            <a:p>
              <a:pPr algn="ctr">
                <a:lnSpc>
                  <a:spcPct val="150000"/>
                </a:lnSpc>
              </a:pPr>
              <a:endParaRPr lang="zh-CN" altLang="en-US" dirty="0">
                <a:solidFill>
                  <a:schemeClr val="tx1"/>
                </a:solidFill>
                <a:ea typeface="宋体" panose="02010600030101010101" pitchFamily="2" charset="-122"/>
              </a:endParaRPr>
            </a:p>
          </p:txBody>
        </p:sp>
      </p:grpSp>
      <p:grpSp>
        <p:nvGrpSpPr>
          <p:cNvPr id="81" name="组合 80"/>
          <p:cNvGrpSpPr/>
          <p:nvPr>
            <p:custDataLst>
              <p:tags r:id="rId17"/>
            </p:custDataLst>
          </p:nvPr>
        </p:nvGrpSpPr>
        <p:grpSpPr>
          <a:xfrm>
            <a:off x="9908540" y="1923415"/>
            <a:ext cx="2369185" cy="4779010"/>
            <a:chOff x="341567" y="2369317"/>
            <a:chExt cx="2258757" cy="3270353"/>
          </a:xfrm>
        </p:grpSpPr>
        <p:sp>
          <p:nvSpPr>
            <p:cNvPr id="82" name="矩形 81"/>
            <p:cNvSpPr/>
            <p:nvPr>
              <p:custDataLst>
                <p:tags r:id="rId18"/>
              </p:custDataLst>
            </p:nvPr>
          </p:nvSpPr>
          <p:spPr>
            <a:xfrm>
              <a:off x="1028699" y="3028950"/>
              <a:ext cx="1571625" cy="66675"/>
            </a:xfrm>
            <a:prstGeom prst="rect">
              <a:avLst/>
            </a:prstGeom>
            <a:solidFill>
              <a:srgbClr val="C5D12F"/>
            </a:solidFill>
            <a:ln w="12700" cap="flat" cmpd="sng" algn="ctr">
              <a:noFill/>
              <a:prstDash val="solid"/>
              <a:miter lim="800000"/>
            </a:ln>
            <a:effectLst/>
          </p:spPr>
          <p:txBody>
            <a:bodyPr rtlCol="0" anchor="ctr">
              <a:normAutofit fontScale="25000" lnSpcReduction="20000"/>
            </a:bodyPr>
            <a:p>
              <a:pPr algn="ctr"/>
              <a:endParaRPr lang="zh-CN" altLang="en-US"/>
            </a:p>
          </p:txBody>
        </p:sp>
        <p:sp>
          <p:nvSpPr>
            <p:cNvPr id="83" name="矩形 82"/>
            <p:cNvSpPr/>
            <p:nvPr>
              <p:custDataLst>
                <p:tags r:id="rId19"/>
              </p:custDataLst>
            </p:nvPr>
          </p:nvSpPr>
          <p:spPr>
            <a:xfrm>
              <a:off x="341567" y="2369317"/>
              <a:ext cx="2016596" cy="3270353"/>
            </a:xfrm>
            <a:prstGeom prst="rect">
              <a:avLst/>
            </a:prstGeom>
            <a:gradFill>
              <a:gsLst>
                <a:gs pos="0">
                  <a:srgbClr val="9EE256"/>
                </a:gs>
                <a:gs pos="100000">
                  <a:srgbClr val="52762D"/>
                </a:gs>
              </a:gsLst>
              <a:lin ang="5400000" scaled="0"/>
            </a:gradFill>
            <a:ln w="12700" cap="flat" cmpd="sng" algn="ctr">
              <a:noFill/>
              <a:prstDash val="solid"/>
              <a:miter lim="800000"/>
            </a:ln>
            <a:effectLst/>
          </p:spPr>
          <p:txBody>
            <a:bodyPr bIns="288000" rtlCol="0" anchor="ctr">
              <a:normAutofit/>
            </a:bodyPr>
            <a:p>
              <a:pPr algn="ctr">
                <a:lnSpc>
                  <a:spcPct val="150000"/>
                </a:lnSpc>
              </a:pPr>
              <a:endParaRPr lang="zh-CN" altLang="en-US" sz="2400" dirty="0">
                <a:solidFill>
                  <a:schemeClr val="tx1"/>
                </a:solidFill>
                <a:latin typeface="宋体" panose="02010600030101010101" pitchFamily="2" charset="-122"/>
                <a:ea typeface="宋体" panose="02010600030101010101" pitchFamily="2" charset="-122"/>
              </a:endParaRPr>
            </a:p>
            <a:p>
              <a:pPr algn="ctr">
                <a:lnSpc>
                  <a:spcPct val="150000"/>
                </a:lnSpc>
              </a:pPr>
              <a:r>
                <a:rPr lang="zh-CN" altLang="en-US" sz="2400" dirty="0">
                  <a:solidFill>
                    <a:schemeClr val="tx1"/>
                  </a:solidFill>
                  <a:latin typeface="宋体" panose="02010600030101010101" pitchFamily="2" charset="-122"/>
                  <a:ea typeface="宋体" panose="02010600030101010101" pitchFamily="2" charset="-122"/>
                </a:rPr>
                <a:t>6、情况说明（学院盖章：经核实，情况属实，为非打架、斗殴所致伤，无第三方责任）</a:t>
              </a:r>
              <a:endParaRPr lang="zh-CN" altLang="en-US" sz="2000" dirty="0">
                <a:solidFill>
                  <a:schemeClr val="tx1"/>
                </a:solidFill>
                <a:latin typeface="宋体" panose="02010600030101010101" pitchFamily="2" charset="-122"/>
                <a:ea typeface="宋体" panose="02010600030101010101" pitchFamily="2" charset="-122"/>
              </a:endParaRPr>
            </a:p>
            <a:p>
              <a:pPr algn="ctr">
                <a:lnSpc>
                  <a:spcPct val="150000"/>
                </a:lnSpc>
              </a:pPr>
              <a:endParaRPr lang="zh-CN" altLang="en-US" sz="2000" dirty="0">
                <a:solidFill>
                  <a:schemeClr val="tx1"/>
                </a:solidFill>
                <a:latin typeface="宋体" panose="02010600030101010101" pitchFamily="2" charset="-122"/>
                <a:ea typeface="宋体" panose="02010600030101010101" pitchFamily="2" charset="-122"/>
              </a:endParaRPr>
            </a:p>
            <a:p>
              <a:pPr algn="ctr">
                <a:lnSpc>
                  <a:spcPct val="150000"/>
                </a:lnSpc>
              </a:pPr>
              <a:endParaRPr lang="zh-CN" altLang="en-US" dirty="0">
                <a:solidFill>
                  <a:schemeClr val="tx1"/>
                </a:solidFill>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20676353_090130049000_2"/>
          <p:cNvPicPr>
            <a:picLocks noChangeAspect="1"/>
          </p:cNvPicPr>
          <p:nvPr/>
        </p:nvPicPr>
        <p:blipFill>
          <a:blip r:embed="rId1"/>
          <a:stretch>
            <a:fillRect/>
          </a:stretch>
        </p:blipFill>
        <p:spPr>
          <a:xfrm>
            <a:off x="-15240" y="-73025"/>
            <a:ext cx="12222480" cy="7004050"/>
          </a:xfrm>
          <a:prstGeom prst="rect">
            <a:avLst/>
          </a:prstGeom>
        </p:spPr>
      </p:pic>
      <p:sp>
        <p:nvSpPr>
          <p:cNvPr id="2" name="标题 1"/>
          <p:cNvSpPr>
            <a:spLocks noGrp="1"/>
          </p:cNvSpPr>
          <p:nvPr>
            <p:ph type="title"/>
          </p:nvPr>
        </p:nvSpPr>
        <p:spPr>
          <a:xfrm>
            <a:off x="-15240" y="250190"/>
            <a:ext cx="12222480" cy="1231900"/>
          </a:xfrm>
        </p:spPr>
        <p:txBody>
          <a:bodyPr rtlCol="0">
            <a:noAutofit/>
          </a:bodyPr>
          <a:lstStyle/>
          <a:p>
            <a:pPr rtl="0"/>
            <a:r>
              <a:rPr lang="zh-CN" altLang="en-US" sz="4400" dirty="0">
                <a:latin typeface="宋体" panose="02010600030101010101" pitchFamily="2" charset="-122"/>
                <a:ea typeface="宋体" panose="02010600030101010101" pitchFamily="2" charset="-122"/>
              </a:rPr>
              <a:t>3、实习及假期回家住院报销所需材料：（非户籍所在省份就医一般需进行备案后方可报销）</a:t>
            </a:r>
            <a:endParaRPr lang="zh-CN" altLang="en-US" sz="4400" dirty="0">
              <a:latin typeface="宋体" panose="02010600030101010101" pitchFamily="2" charset="-122"/>
              <a:ea typeface="宋体" panose="02010600030101010101" pitchFamily="2" charset="-122"/>
            </a:endParaRPr>
          </a:p>
        </p:txBody>
      </p:sp>
      <p:sp>
        <p:nvSpPr>
          <p:cNvPr id="21" name="标题 1"/>
          <p:cNvSpPr txBox="1"/>
          <p:nvPr>
            <p:custDataLst>
              <p:tags r:id="rId2"/>
            </p:custDataLst>
          </p:nvPr>
        </p:nvSpPr>
        <p:spPr>
          <a:xfrm>
            <a:off x="1739900" y="1445895"/>
            <a:ext cx="6591300" cy="506730"/>
          </a:xfrm>
          <a:prstGeom prst="rect">
            <a:avLst/>
          </a:prstGeom>
          <a:noFill/>
        </p:spPr>
        <p:txBody>
          <a:bodyPr wrap="square" rtlCol="0">
            <a:noAutofit/>
          </a:bodyPr>
          <a:lstStyle>
            <a:defPPr>
              <a:defRPr lang="zh-CN"/>
            </a:defPPr>
            <a:lvl1pPr>
              <a:lnSpc>
                <a:spcPct val="130000"/>
              </a:lnSpc>
              <a:defRPr sz="1200"/>
            </a:lvl1pPr>
          </a:lstStyle>
          <a:p>
            <a:r>
              <a:rPr lang="zh-CN" altLang="en-US" sz="2800">
                <a:latin typeface="宋体" panose="02010600030101010101" pitchFamily="2" charset="-122"/>
                <a:ea typeface="宋体" panose="02010600030101010101" pitchFamily="2" charset="-122"/>
                <a:sym typeface="Arial" panose="020B0604020202020204" pitchFamily="34" charset="0"/>
              </a:rPr>
              <a:t>正规发票；</a:t>
            </a:r>
            <a:endParaRPr lang="zh-CN" altLang="en-US" sz="2800">
              <a:latin typeface="宋体" panose="02010600030101010101" pitchFamily="2" charset="-122"/>
              <a:ea typeface="宋体" panose="02010600030101010101" pitchFamily="2" charset="-122"/>
              <a:sym typeface="Arial" panose="020B0604020202020204" pitchFamily="34" charset="0"/>
            </a:endParaRPr>
          </a:p>
        </p:txBody>
      </p:sp>
      <p:sp>
        <p:nvSpPr>
          <p:cNvPr id="32" name="标题 1"/>
          <p:cNvSpPr txBox="1"/>
          <p:nvPr>
            <p:custDataLst>
              <p:tags r:id="rId3"/>
            </p:custDataLst>
          </p:nvPr>
        </p:nvSpPr>
        <p:spPr>
          <a:xfrm>
            <a:off x="1739900" y="2289810"/>
            <a:ext cx="6523355" cy="506730"/>
          </a:xfrm>
          <a:prstGeom prst="rect">
            <a:avLst/>
          </a:prstGeom>
          <a:noFill/>
        </p:spPr>
        <p:txBody>
          <a:bodyPr wrap="square" rtlCol="0">
            <a:noAutofit/>
          </a:bodyPr>
          <a:lstStyle>
            <a:defPPr>
              <a:defRPr lang="zh-CN"/>
            </a:defPPr>
            <a:lvl1pPr>
              <a:lnSpc>
                <a:spcPct val="130000"/>
              </a:lnSpc>
              <a:defRPr sz="1200"/>
            </a:lvl1pPr>
          </a:lstStyle>
          <a:p>
            <a:pPr algn="l"/>
            <a:r>
              <a:rPr lang="zh-CN" altLang="en-US" sz="2800">
                <a:latin typeface="宋体" panose="02010600030101010101" pitchFamily="2" charset="-122"/>
                <a:ea typeface="宋体" panose="02010600030101010101" pitchFamily="2" charset="-122"/>
                <a:sym typeface="Arial" panose="020B0604020202020204" pitchFamily="34" charset="0"/>
              </a:rPr>
              <a:t>用药明细单；</a:t>
            </a:r>
            <a:endParaRPr lang="zh-CN" altLang="en-US" sz="2800">
              <a:latin typeface="宋体" panose="02010600030101010101" pitchFamily="2" charset="-122"/>
              <a:ea typeface="宋体" panose="02010600030101010101" pitchFamily="2" charset="-122"/>
              <a:sym typeface="Arial" panose="020B0604020202020204" pitchFamily="34" charset="0"/>
            </a:endParaRPr>
          </a:p>
        </p:txBody>
      </p:sp>
      <p:sp>
        <p:nvSpPr>
          <p:cNvPr id="37" name="标题 1"/>
          <p:cNvSpPr txBox="1"/>
          <p:nvPr>
            <p:custDataLst>
              <p:tags r:id="rId4"/>
            </p:custDataLst>
          </p:nvPr>
        </p:nvSpPr>
        <p:spPr>
          <a:xfrm>
            <a:off x="1739265" y="2968625"/>
            <a:ext cx="9153525" cy="1386840"/>
          </a:xfrm>
          <a:prstGeom prst="rect">
            <a:avLst/>
          </a:prstGeom>
          <a:noFill/>
        </p:spPr>
        <p:txBody>
          <a:bodyPr wrap="square" rtlCol="0">
            <a:noAutofit/>
          </a:bodyPr>
          <a:lstStyle>
            <a:defPPr>
              <a:defRPr lang="zh-CN"/>
            </a:defPPr>
            <a:lvl1pPr>
              <a:lnSpc>
                <a:spcPct val="130000"/>
              </a:lnSpc>
              <a:defRPr sz="1200"/>
            </a:lvl1pPr>
          </a:lstStyle>
          <a:p>
            <a:r>
              <a:rPr lang="zh-CN" altLang="en-US" sz="2800">
                <a:latin typeface="宋体" panose="02010600030101010101" pitchFamily="2" charset="-122"/>
                <a:ea typeface="宋体" panose="02010600030101010101" pitchFamily="2" charset="-122"/>
                <a:sym typeface="Arial" panose="020B0604020202020204" pitchFamily="34" charset="0"/>
              </a:rPr>
              <a:t>学生证、医保卡（若寒暑假期间需加：学生证+籍贯页+身份证复印件；实习期间需加所在单位实习证明）；</a:t>
            </a:r>
            <a:endParaRPr lang="en-US" altLang="zh-CN" sz="2800">
              <a:latin typeface="宋体" panose="02010600030101010101" pitchFamily="2" charset="-122"/>
              <a:ea typeface="宋体" panose="02010600030101010101" pitchFamily="2" charset="-122"/>
              <a:sym typeface="Arial" panose="020B0604020202020204" pitchFamily="34" charset="0"/>
            </a:endParaRPr>
          </a:p>
        </p:txBody>
      </p:sp>
      <p:sp>
        <p:nvSpPr>
          <p:cNvPr id="42" name="标题 1"/>
          <p:cNvSpPr txBox="1"/>
          <p:nvPr>
            <p:custDataLst>
              <p:tags r:id="rId5"/>
            </p:custDataLst>
          </p:nvPr>
        </p:nvSpPr>
        <p:spPr>
          <a:xfrm>
            <a:off x="1738630" y="4180840"/>
            <a:ext cx="8635365" cy="506730"/>
          </a:xfrm>
          <a:prstGeom prst="rect">
            <a:avLst/>
          </a:prstGeom>
          <a:noFill/>
        </p:spPr>
        <p:txBody>
          <a:bodyPr wrap="square" rtlCol="0">
            <a:noAutofit/>
          </a:bodyPr>
          <a:lstStyle>
            <a:defPPr>
              <a:defRPr lang="zh-CN"/>
            </a:defPPr>
            <a:lvl1pPr>
              <a:lnSpc>
                <a:spcPct val="130000"/>
              </a:lnSpc>
              <a:defRPr sz="1200"/>
            </a:lvl1pPr>
          </a:lstStyle>
          <a:p>
            <a:r>
              <a:rPr lang="zh-CN" altLang="en-US" sz="2800" dirty="0">
                <a:latin typeface="宋体" panose="02010600030101010101" pitchFamily="2" charset="-122"/>
                <a:ea typeface="宋体" panose="02010600030101010101" pitchFamily="2" charset="-122"/>
                <a:sym typeface="Arial" panose="020B0604020202020204" pitchFamily="34" charset="0"/>
              </a:rPr>
              <a:t>情况说明（具体格式见附件</a:t>
            </a:r>
            <a:r>
              <a:rPr lang="en-US" altLang="zh-CN" sz="2800" dirty="0">
                <a:latin typeface="宋体" panose="02010600030101010101" pitchFamily="2" charset="-122"/>
                <a:ea typeface="宋体" panose="02010600030101010101" pitchFamily="2" charset="-122"/>
                <a:sym typeface="Arial" panose="020B0604020202020204" pitchFamily="34" charset="0"/>
              </a:rPr>
              <a:t>1</a:t>
            </a:r>
            <a:r>
              <a:rPr lang="zh-CN" altLang="en-US" sz="2800" dirty="0">
                <a:latin typeface="宋体" panose="02010600030101010101" pitchFamily="2" charset="-122"/>
                <a:ea typeface="宋体" panose="02010600030101010101" pitchFamily="2" charset="-122"/>
                <a:sym typeface="Arial" panose="020B0604020202020204" pitchFamily="34" charset="0"/>
              </a:rPr>
              <a:t>），学院签字盖章；</a:t>
            </a:r>
            <a:endParaRPr lang="zh-CN" altLang="en-US" sz="2800" dirty="0">
              <a:latin typeface="宋体" panose="02010600030101010101" pitchFamily="2" charset="-122"/>
              <a:ea typeface="宋体" panose="02010600030101010101" pitchFamily="2" charset="-122"/>
              <a:sym typeface="Arial" panose="020B0604020202020204" pitchFamily="34" charset="0"/>
            </a:endParaRPr>
          </a:p>
        </p:txBody>
      </p:sp>
      <p:sp>
        <p:nvSpPr>
          <p:cNvPr id="43" name="标题 1"/>
          <p:cNvSpPr txBox="1"/>
          <p:nvPr>
            <p:custDataLst>
              <p:tags r:id="rId6"/>
            </p:custDataLst>
          </p:nvPr>
        </p:nvSpPr>
        <p:spPr>
          <a:xfrm>
            <a:off x="1701165" y="5085080"/>
            <a:ext cx="6562090" cy="574675"/>
          </a:xfrm>
          <a:prstGeom prst="rect">
            <a:avLst/>
          </a:prstGeom>
          <a:noFill/>
        </p:spPr>
        <p:txBody>
          <a:bodyPr wrap="square" rtlCol="0">
            <a:noAutofit/>
          </a:bodyPr>
          <a:lstStyle>
            <a:defPPr>
              <a:defRPr lang="zh-CN"/>
            </a:defPPr>
            <a:lvl1pPr>
              <a:lnSpc>
                <a:spcPct val="130000"/>
              </a:lnSpc>
              <a:defRPr sz="1200"/>
            </a:lvl1pPr>
          </a:lstStyle>
          <a:p>
            <a:r>
              <a:rPr lang="zh-CN" altLang="en-US" sz="2800" dirty="0">
                <a:latin typeface="宋体" panose="02010600030101010101" pitchFamily="2" charset="-122"/>
                <a:ea typeface="宋体" panose="02010600030101010101" pitchFamily="2" charset="-122"/>
                <a:sym typeface="Arial" panose="020B0604020202020204" pitchFamily="34" charset="0"/>
              </a:rPr>
              <a:t>住院病历首页（盖章）；</a:t>
            </a:r>
            <a:endParaRPr lang="zh-CN" altLang="en-US" sz="2800" dirty="0">
              <a:latin typeface="宋体" panose="02010600030101010101" pitchFamily="2" charset="-122"/>
              <a:ea typeface="宋体" panose="02010600030101010101" pitchFamily="2" charset="-122"/>
              <a:sym typeface="Arial" panose="020B0604020202020204" pitchFamily="34" charset="0"/>
            </a:endParaRPr>
          </a:p>
        </p:txBody>
      </p:sp>
      <p:grpSp>
        <p:nvGrpSpPr>
          <p:cNvPr id="3" name="组合 2"/>
          <p:cNvGrpSpPr/>
          <p:nvPr>
            <p:custDataLst>
              <p:tags r:id="rId7"/>
            </p:custDataLst>
          </p:nvPr>
        </p:nvGrpSpPr>
        <p:grpSpPr>
          <a:xfrm>
            <a:off x="1126845" y="1445817"/>
            <a:ext cx="611665" cy="611665"/>
            <a:chOff x="2188031" y="2474524"/>
            <a:chExt cx="912221" cy="912221"/>
          </a:xfrm>
        </p:grpSpPr>
        <p:sp>
          <p:nvSpPr>
            <p:cNvPr id="4" name="椭圆 3"/>
            <p:cNvSpPr/>
            <p:nvPr>
              <p:custDataLst>
                <p:tags r:id="rId8"/>
              </p:custDataLst>
            </p:nvPr>
          </p:nvSpPr>
          <p:spPr>
            <a:xfrm>
              <a:off x="2243547" y="2530040"/>
              <a:ext cx="801189" cy="801189"/>
            </a:xfrm>
            <a:prstGeom prst="ellipse">
              <a:avLst/>
            </a:prstGeom>
            <a:noFill/>
            <a:ln w="28575" cap="flat" cmpd="sng" algn="ctr">
              <a:solidFill>
                <a:srgbClr val="47B6E7"/>
              </a:solidFill>
              <a:prstDash val="solid"/>
              <a:miter lim="800000"/>
            </a:ln>
            <a:effectLst/>
          </p:spPr>
          <p:txBody>
            <a:bodyPr lIns="0" rIns="0" rtlCol="0" anchor="ctr">
              <a:normAutofit fontScale="82500"/>
            </a:bodyPr>
            <a:lstStyle/>
            <a:p>
              <a:pPr algn="ctr"/>
              <a:r>
                <a:rPr lang="en-US" altLang="zh-CN" sz="2000" b="1" smtClean="0">
                  <a:solidFill>
                    <a:srgbClr val="47B6E7"/>
                  </a:solidFill>
                  <a:latin typeface="Calibri Light" panose="020F0302020204030204" charset="0"/>
                  <a:ea typeface="+mn-ea"/>
                  <a:cs typeface="+mn-ea"/>
                  <a:sym typeface="Arial" panose="020B0604020202020204" pitchFamily="34" charset="0"/>
                </a:rPr>
                <a:t>01</a:t>
              </a:r>
              <a:endParaRPr lang="en-US" altLang="zh-CN" sz="2000" b="1" smtClean="0">
                <a:solidFill>
                  <a:srgbClr val="47B6E7"/>
                </a:solidFill>
                <a:latin typeface="Calibri Light" panose="020F0302020204030204" charset="0"/>
                <a:ea typeface="+mn-ea"/>
                <a:cs typeface="+mn-ea"/>
                <a:sym typeface="Arial" panose="020B0604020202020204" pitchFamily="34" charset="0"/>
              </a:endParaRPr>
            </a:p>
          </p:txBody>
        </p:sp>
        <p:sp>
          <p:nvSpPr>
            <p:cNvPr id="10" name="椭圆 9"/>
            <p:cNvSpPr/>
            <p:nvPr>
              <p:custDataLst>
                <p:tags r:id="rId9"/>
              </p:custDataLst>
            </p:nvPr>
          </p:nvSpPr>
          <p:spPr>
            <a:xfrm>
              <a:off x="2188031" y="2474524"/>
              <a:ext cx="912221" cy="912221"/>
            </a:xfrm>
            <a:prstGeom prst="ellipse">
              <a:avLst/>
            </a:prstGeom>
            <a:noFill/>
            <a:ln w="12700" cap="flat" cmpd="sng" algn="ctr">
              <a:solidFill>
                <a:srgbClr val="FFFFFF">
                  <a:lumMod val="7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cxnSp>
        <p:nvCxnSpPr>
          <p:cNvPr id="13" name="直接连接符 12"/>
          <p:cNvCxnSpPr>
            <a:stCxn id="10" idx="4"/>
          </p:cNvCxnSpPr>
          <p:nvPr>
            <p:custDataLst>
              <p:tags r:id="rId10"/>
            </p:custDataLst>
          </p:nvPr>
        </p:nvCxnSpPr>
        <p:spPr>
          <a:xfrm flipH="1">
            <a:off x="1426885" y="2057482"/>
            <a:ext cx="6427" cy="291885"/>
          </a:xfrm>
          <a:prstGeom prst="line">
            <a:avLst/>
          </a:prstGeom>
          <a:noFill/>
          <a:ln w="12700" cap="flat" cmpd="sng" algn="ctr">
            <a:solidFill>
              <a:srgbClr val="FFFFFF">
                <a:lumMod val="75000"/>
              </a:srgbClr>
            </a:solidFill>
            <a:prstDash val="dash"/>
            <a:miter lim="800000"/>
          </a:ln>
          <a:effectLst/>
        </p:spPr>
      </p:cxnSp>
      <p:sp>
        <p:nvSpPr>
          <p:cNvPr id="30" name="椭圆 29"/>
          <p:cNvSpPr/>
          <p:nvPr>
            <p:custDataLst>
              <p:tags r:id="rId11"/>
            </p:custDataLst>
          </p:nvPr>
        </p:nvSpPr>
        <p:spPr>
          <a:xfrm>
            <a:off x="1163955" y="2394585"/>
            <a:ext cx="537210" cy="537210"/>
          </a:xfrm>
          <a:prstGeom prst="ellipse">
            <a:avLst/>
          </a:prstGeom>
          <a:noFill/>
          <a:ln w="28575" cap="flat" cmpd="sng" algn="ctr">
            <a:solidFill>
              <a:srgbClr val="628EE3"/>
            </a:solidFill>
            <a:prstDash val="solid"/>
            <a:miter lim="800000"/>
          </a:ln>
          <a:effectLst/>
        </p:spPr>
        <p:txBody>
          <a:bodyPr lIns="0" rIns="0" rtlCol="0" anchor="ctr">
            <a:normAutofit fontScale="82500"/>
          </a:bodyPr>
          <a:lstStyle/>
          <a:p>
            <a:pPr algn="ctr"/>
            <a:r>
              <a:rPr lang="en-US" altLang="zh-CN" sz="2000" b="1" smtClean="0">
                <a:solidFill>
                  <a:srgbClr val="628EE3"/>
                </a:solidFill>
                <a:latin typeface="Calibri Light" panose="020F0302020204030204" charset="0"/>
                <a:ea typeface="+mn-ea"/>
                <a:cs typeface="+mn-ea"/>
                <a:sym typeface="Arial" panose="020B0604020202020204" pitchFamily="34" charset="0"/>
              </a:rPr>
              <a:t>02</a:t>
            </a:r>
            <a:endParaRPr lang="en-US" altLang="zh-CN" sz="2000" b="1" smtClean="0">
              <a:solidFill>
                <a:srgbClr val="628EE3"/>
              </a:solidFill>
              <a:latin typeface="Calibri Light" panose="020F0302020204030204" charset="0"/>
              <a:ea typeface="+mn-ea"/>
              <a:cs typeface="+mn-ea"/>
              <a:sym typeface="Arial" panose="020B0604020202020204" pitchFamily="34" charset="0"/>
            </a:endParaRPr>
          </a:p>
        </p:txBody>
      </p:sp>
      <p:sp>
        <p:nvSpPr>
          <p:cNvPr id="31" name="椭圆 30"/>
          <p:cNvSpPr/>
          <p:nvPr>
            <p:custDataLst>
              <p:tags r:id="rId12"/>
            </p:custDataLst>
          </p:nvPr>
        </p:nvSpPr>
        <p:spPr>
          <a:xfrm>
            <a:off x="1127125" y="2357120"/>
            <a:ext cx="611505" cy="611505"/>
          </a:xfrm>
          <a:prstGeom prst="ellipse">
            <a:avLst/>
          </a:prstGeom>
          <a:noFill/>
          <a:ln w="12700" cap="flat" cmpd="sng" algn="ctr">
            <a:solidFill>
              <a:srgbClr val="FFFFFF">
                <a:lumMod val="7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nvGrpSpPr>
          <p:cNvPr id="34" name="组合 33"/>
          <p:cNvGrpSpPr/>
          <p:nvPr>
            <p:custDataLst>
              <p:tags r:id="rId13"/>
            </p:custDataLst>
          </p:nvPr>
        </p:nvGrpSpPr>
        <p:grpSpPr>
          <a:xfrm>
            <a:off x="1126845" y="3277680"/>
            <a:ext cx="611665" cy="611665"/>
            <a:chOff x="2188031" y="2474524"/>
            <a:chExt cx="912221" cy="912221"/>
          </a:xfrm>
        </p:grpSpPr>
        <p:sp>
          <p:nvSpPr>
            <p:cNvPr id="35" name="椭圆 34"/>
            <p:cNvSpPr/>
            <p:nvPr>
              <p:custDataLst>
                <p:tags r:id="rId14"/>
              </p:custDataLst>
            </p:nvPr>
          </p:nvSpPr>
          <p:spPr>
            <a:xfrm>
              <a:off x="2243547" y="2530040"/>
              <a:ext cx="801189" cy="801189"/>
            </a:xfrm>
            <a:prstGeom prst="ellipse">
              <a:avLst/>
            </a:prstGeom>
            <a:noFill/>
            <a:ln w="28575" cap="flat" cmpd="sng" algn="ctr">
              <a:solidFill>
                <a:srgbClr val="2BC3B5"/>
              </a:solidFill>
              <a:prstDash val="solid"/>
              <a:miter lim="800000"/>
            </a:ln>
            <a:effectLst/>
          </p:spPr>
          <p:txBody>
            <a:bodyPr lIns="0" rIns="0" rtlCol="0" anchor="ctr">
              <a:normAutofit fontScale="82500"/>
            </a:bodyPr>
            <a:lstStyle/>
            <a:p>
              <a:pPr algn="ctr"/>
              <a:r>
                <a:rPr lang="en-US" altLang="zh-CN" sz="2000" b="1" smtClean="0">
                  <a:solidFill>
                    <a:srgbClr val="2BC3B5"/>
                  </a:solidFill>
                  <a:latin typeface="Calibri Light" panose="020F0302020204030204" charset="0"/>
                  <a:ea typeface="+mn-ea"/>
                  <a:cs typeface="+mn-ea"/>
                  <a:sym typeface="Arial" panose="020B0604020202020204" pitchFamily="34" charset="0"/>
                </a:rPr>
                <a:t>03</a:t>
              </a:r>
              <a:endParaRPr lang="en-US" altLang="zh-CN" sz="2000" b="1" smtClean="0">
                <a:solidFill>
                  <a:srgbClr val="2BC3B5"/>
                </a:solidFill>
                <a:latin typeface="Calibri Light" panose="020F0302020204030204" charset="0"/>
                <a:ea typeface="+mn-ea"/>
                <a:cs typeface="+mn-ea"/>
                <a:sym typeface="Arial" panose="020B0604020202020204" pitchFamily="34" charset="0"/>
              </a:endParaRPr>
            </a:p>
          </p:txBody>
        </p:sp>
        <p:sp>
          <p:nvSpPr>
            <p:cNvPr id="36" name="椭圆 35"/>
            <p:cNvSpPr/>
            <p:nvPr>
              <p:custDataLst>
                <p:tags r:id="rId15"/>
              </p:custDataLst>
            </p:nvPr>
          </p:nvSpPr>
          <p:spPr>
            <a:xfrm>
              <a:off x="2188031" y="2474524"/>
              <a:ext cx="912221" cy="912221"/>
            </a:xfrm>
            <a:prstGeom prst="ellipse">
              <a:avLst/>
            </a:prstGeom>
            <a:noFill/>
            <a:ln w="12700" cap="flat" cmpd="sng" algn="ctr">
              <a:solidFill>
                <a:srgbClr val="FFFFFF">
                  <a:lumMod val="7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grpSp>
        <p:nvGrpSpPr>
          <p:cNvPr id="39" name="组合 38"/>
          <p:cNvGrpSpPr/>
          <p:nvPr>
            <p:custDataLst>
              <p:tags r:id="rId16"/>
            </p:custDataLst>
          </p:nvPr>
        </p:nvGrpSpPr>
        <p:grpSpPr>
          <a:xfrm>
            <a:off x="1126845" y="4183571"/>
            <a:ext cx="611665" cy="611665"/>
            <a:chOff x="2188031" y="2474524"/>
            <a:chExt cx="912221" cy="912221"/>
          </a:xfrm>
        </p:grpSpPr>
        <p:sp>
          <p:nvSpPr>
            <p:cNvPr id="40" name="椭圆 39"/>
            <p:cNvSpPr/>
            <p:nvPr>
              <p:custDataLst>
                <p:tags r:id="rId17"/>
              </p:custDataLst>
            </p:nvPr>
          </p:nvSpPr>
          <p:spPr>
            <a:xfrm>
              <a:off x="2243547" y="2530040"/>
              <a:ext cx="801189" cy="801189"/>
            </a:xfrm>
            <a:prstGeom prst="ellipse">
              <a:avLst/>
            </a:prstGeom>
            <a:noFill/>
            <a:ln w="28575" cap="flat" cmpd="sng" algn="ctr">
              <a:solidFill>
                <a:srgbClr val="47B6E7"/>
              </a:solidFill>
              <a:prstDash val="solid"/>
              <a:miter lim="800000"/>
            </a:ln>
            <a:effectLst/>
          </p:spPr>
          <p:txBody>
            <a:bodyPr lIns="0" rIns="0" rtlCol="0" anchor="ctr">
              <a:normAutofit fontScale="82500"/>
            </a:bodyPr>
            <a:lstStyle/>
            <a:p>
              <a:pPr algn="ctr"/>
              <a:r>
                <a:rPr lang="en-US" altLang="zh-CN" sz="2000" b="1" smtClean="0">
                  <a:solidFill>
                    <a:srgbClr val="47B6E7"/>
                  </a:solidFill>
                  <a:latin typeface="Calibri Light" panose="020F0302020204030204" charset="0"/>
                  <a:ea typeface="+mn-ea"/>
                  <a:cs typeface="+mn-ea"/>
                  <a:sym typeface="Arial" panose="020B0604020202020204" pitchFamily="34" charset="0"/>
                </a:rPr>
                <a:t>04</a:t>
              </a:r>
              <a:endParaRPr lang="en-US" altLang="zh-CN" sz="2000" b="1" smtClean="0">
                <a:solidFill>
                  <a:srgbClr val="47B6E7"/>
                </a:solidFill>
                <a:latin typeface="Calibri Light" panose="020F0302020204030204" charset="0"/>
                <a:ea typeface="+mn-ea"/>
                <a:cs typeface="+mn-ea"/>
                <a:sym typeface="Arial" panose="020B0604020202020204" pitchFamily="34" charset="0"/>
              </a:endParaRPr>
            </a:p>
          </p:txBody>
        </p:sp>
        <p:sp>
          <p:nvSpPr>
            <p:cNvPr id="41" name="椭圆 40"/>
            <p:cNvSpPr/>
            <p:nvPr>
              <p:custDataLst>
                <p:tags r:id="rId18"/>
              </p:custDataLst>
            </p:nvPr>
          </p:nvSpPr>
          <p:spPr>
            <a:xfrm>
              <a:off x="2188031" y="2474524"/>
              <a:ext cx="912221" cy="912221"/>
            </a:xfrm>
            <a:prstGeom prst="ellipse">
              <a:avLst/>
            </a:prstGeom>
            <a:noFill/>
            <a:ln w="12700" cap="flat" cmpd="sng" algn="ctr">
              <a:solidFill>
                <a:srgbClr val="FFFFFF">
                  <a:lumMod val="7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cxnSp>
        <p:nvCxnSpPr>
          <p:cNvPr id="23" name="直接连接符 22"/>
          <p:cNvCxnSpPr/>
          <p:nvPr>
            <p:custDataLst>
              <p:tags r:id="rId19"/>
            </p:custDataLst>
          </p:nvPr>
        </p:nvCxnSpPr>
        <p:spPr>
          <a:xfrm flipH="1">
            <a:off x="1426250" y="2982518"/>
            <a:ext cx="6427" cy="291885"/>
          </a:xfrm>
          <a:prstGeom prst="line">
            <a:avLst/>
          </a:prstGeom>
          <a:noFill/>
          <a:ln w="12700" cap="flat" cmpd="sng" algn="ctr">
            <a:solidFill>
              <a:srgbClr val="FFFFFF">
                <a:lumMod val="75000"/>
              </a:srgbClr>
            </a:solidFill>
            <a:prstDash val="dash"/>
            <a:miter lim="800000"/>
          </a:ln>
          <a:effectLst/>
        </p:spPr>
      </p:cxnSp>
      <p:cxnSp>
        <p:nvCxnSpPr>
          <p:cNvPr id="24" name="直接连接符 23"/>
          <p:cNvCxnSpPr/>
          <p:nvPr>
            <p:custDataLst>
              <p:tags r:id="rId20"/>
            </p:custDataLst>
          </p:nvPr>
        </p:nvCxnSpPr>
        <p:spPr>
          <a:xfrm flipH="1">
            <a:off x="1426250" y="3888541"/>
            <a:ext cx="6427" cy="291885"/>
          </a:xfrm>
          <a:prstGeom prst="line">
            <a:avLst/>
          </a:prstGeom>
          <a:noFill/>
          <a:ln w="12700" cap="flat" cmpd="sng" algn="ctr">
            <a:solidFill>
              <a:srgbClr val="FFFFFF">
                <a:lumMod val="75000"/>
              </a:srgbClr>
            </a:solidFill>
            <a:prstDash val="dash"/>
            <a:miter lim="800000"/>
          </a:ln>
          <a:effectLst/>
        </p:spPr>
      </p:cxnSp>
      <p:cxnSp>
        <p:nvCxnSpPr>
          <p:cNvPr id="25" name="直接连接符 24"/>
          <p:cNvCxnSpPr/>
          <p:nvPr>
            <p:custDataLst>
              <p:tags r:id="rId21"/>
            </p:custDataLst>
          </p:nvPr>
        </p:nvCxnSpPr>
        <p:spPr>
          <a:xfrm flipH="1">
            <a:off x="1426250" y="4793257"/>
            <a:ext cx="6427" cy="291885"/>
          </a:xfrm>
          <a:prstGeom prst="line">
            <a:avLst/>
          </a:prstGeom>
          <a:noFill/>
          <a:ln w="12700" cap="flat" cmpd="sng" algn="ctr">
            <a:solidFill>
              <a:srgbClr val="FFFFFF">
                <a:lumMod val="75000"/>
              </a:srgbClr>
            </a:solidFill>
            <a:prstDash val="dash"/>
            <a:miter lim="800000"/>
          </a:ln>
          <a:effectLst/>
        </p:spPr>
      </p:cxnSp>
      <p:grpSp>
        <p:nvGrpSpPr>
          <p:cNvPr id="26" name="组合 25"/>
          <p:cNvGrpSpPr/>
          <p:nvPr>
            <p:custDataLst>
              <p:tags r:id="rId22"/>
            </p:custDataLst>
          </p:nvPr>
        </p:nvGrpSpPr>
        <p:grpSpPr>
          <a:xfrm>
            <a:off x="1126845" y="5085142"/>
            <a:ext cx="611665" cy="611665"/>
            <a:chOff x="2188031" y="2474524"/>
            <a:chExt cx="912221" cy="912221"/>
          </a:xfrm>
        </p:grpSpPr>
        <p:sp>
          <p:nvSpPr>
            <p:cNvPr id="27" name="椭圆 26"/>
            <p:cNvSpPr/>
            <p:nvPr>
              <p:custDataLst>
                <p:tags r:id="rId23"/>
              </p:custDataLst>
            </p:nvPr>
          </p:nvSpPr>
          <p:spPr>
            <a:xfrm>
              <a:off x="2243547" y="2530040"/>
              <a:ext cx="801189" cy="801189"/>
            </a:xfrm>
            <a:prstGeom prst="ellipse">
              <a:avLst/>
            </a:prstGeom>
            <a:noFill/>
            <a:ln w="28575" cap="flat" cmpd="sng" algn="ctr">
              <a:solidFill>
                <a:srgbClr val="628EE3"/>
              </a:solidFill>
              <a:prstDash val="solid"/>
              <a:miter lim="800000"/>
            </a:ln>
            <a:effectLst/>
          </p:spPr>
          <p:txBody>
            <a:bodyPr lIns="0" rIns="0" rtlCol="0" anchor="ctr">
              <a:normAutofit fontScale="82500"/>
            </a:bodyPr>
            <a:lstStyle/>
            <a:p>
              <a:pPr algn="ctr"/>
              <a:r>
                <a:rPr lang="en-US" altLang="zh-CN" sz="2000" b="1" smtClean="0">
                  <a:solidFill>
                    <a:srgbClr val="628EE3"/>
                  </a:solidFill>
                  <a:latin typeface="Calibri Light" panose="020F0302020204030204" charset="0"/>
                  <a:ea typeface="+mn-ea"/>
                  <a:cs typeface="+mn-ea"/>
                  <a:sym typeface="Arial" panose="020B0604020202020204" pitchFamily="34" charset="0"/>
                </a:rPr>
                <a:t>05</a:t>
              </a:r>
              <a:endParaRPr lang="en-US" altLang="zh-CN" sz="2000" b="1" smtClean="0">
                <a:solidFill>
                  <a:srgbClr val="628EE3"/>
                </a:solidFill>
                <a:latin typeface="Calibri Light" panose="020F0302020204030204" charset="0"/>
                <a:ea typeface="+mn-ea"/>
                <a:cs typeface="+mn-ea"/>
                <a:sym typeface="Arial" panose="020B0604020202020204" pitchFamily="34" charset="0"/>
              </a:endParaRPr>
            </a:p>
          </p:txBody>
        </p:sp>
        <p:sp>
          <p:nvSpPr>
            <p:cNvPr id="28" name="椭圆 27"/>
            <p:cNvSpPr/>
            <p:nvPr>
              <p:custDataLst>
                <p:tags r:id="rId24"/>
              </p:custDataLst>
            </p:nvPr>
          </p:nvSpPr>
          <p:spPr>
            <a:xfrm>
              <a:off x="2188031" y="2474524"/>
              <a:ext cx="912221" cy="912221"/>
            </a:xfrm>
            <a:prstGeom prst="ellipse">
              <a:avLst/>
            </a:prstGeom>
            <a:noFill/>
            <a:ln w="12700" cap="flat" cmpd="sng" algn="ctr">
              <a:solidFill>
                <a:srgbClr val="FFFFFF">
                  <a:lumMod val="7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cxnSp>
        <p:nvCxnSpPr>
          <p:cNvPr id="33" name="直接连接符 32"/>
          <p:cNvCxnSpPr/>
          <p:nvPr>
            <p:custDataLst>
              <p:tags r:id="rId25"/>
            </p:custDataLst>
          </p:nvPr>
        </p:nvCxnSpPr>
        <p:spPr>
          <a:xfrm flipH="1">
            <a:off x="1426250" y="5718553"/>
            <a:ext cx="6427" cy="291885"/>
          </a:xfrm>
          <a:prstGeom prst="line">
            <a:avLst/>
          </a:prstGeom>
          <a:noFill/>
          <a:ln w="12700" cap="flat" cmpd="sng" algn="ctr">
            <a:solidFill>
              <a:srgbClr val="FFFFFF">
                <a:lumMod val="75000"/>
              </a:srgbClr>
            </a:solidFill>
            <a:prstDash val="dash"/>
            <a:miter lim="800000"/>
          </a:ln>
          <a:effectLst/>
        </p:spPr>
      </p:cxnSp>
      <p:grpSp>
        <p:nvGrpSpPr>
          <p:cNvPr id="38" name="组合 37"/>
          <p:cNvGrpSpPr/>
          <p:nvPr>
            <p:custDataLst>
              <p:tags r:id="rId26"/>
            </p:custDataLst>
          </p:nvPr>
        </p:nvGrpSpPr>
        <p:grpSpPr>
          <a:xfrm>
            <a:off x="1126845" y="6010438"/>
            <a:ext cx="611665" cy="611665"/>
            <a:chOff x="2188031" y="2474524"/>
            <a:chExt cx="912221" cy="912221"/>
          </a:xfrm>
        </p:grpSpPr>
        <p:sp>
          <p:nvSpPr>
            <p:cNvPr id="44" name="椭圆 43"/>
            <p:cNvSpPr/>
            <p:nvPr>
              <p:custDataLst>
                <p:tags r:id="rId27"/>
              </p:custDataLst>
            </p:nvPr>
          </p:nvSpPr>
          <p:spPr>
            <a:xfrm>
              <a:off x="2243547" y="2530040"/>
              <a:ext cx="801189" cy="801189"/>
            </a:xfrm>
            <a:prstGeom prst="ellipse">
              <a:avLst/>
            </a:prstGeom>
            <a:noFill/>
            <a:ln w="28575" cap="flat" cmpd="sng" algn="ctr">
              <a:solidFill>
                <a:srgbClr val="2BC3B5"/>
              </a:solidFill>
              <a:prstDash val="solid"/>
              <a:miter lim="800000"/>
            </a:ln>
            <a:effectLst/>
          </p:spPr>
          <p:txBody>
            <a:bodyPr lIns="0" rIns="0" rtlCol="0" anchor="ctr">
              <a:normAutofit fontScale="82500"/>
            </a:bodyPr>
            <a:lstStyle/>
            <a:p>
              <a:pPr algn="ctr"/>
              <a:r>
                <a:rPr lang="en-US" altLang="zh-CN" sz="2000" b="1" smtClean="0">
                  <a:solidFill>
                    <a:srgbClr val="2BC3B5"/>
                  </a:solidFill>
                  <a:latin typeface="Calibri Light" panose="020F0302020204030204" charset="0"/>
                  <a:ea typeface="+mn-ea"/>
                  <a:cs typeface="+mn-ea"/>
                  <a:sym typeface="Arial" panose="020B0604020202020204" pitchFamily="34" charset="0"/>
                </a:rPr>
                <a:t>06</a:t>
              </a:r>
              <a:endParaRPr lang="en-US" altLang="zh-CN" sz="2000" b="1" smtClean="0">
                <a:solidFill>
                  <a:srgbClr val="2BC3B5"/>
                </a:solidFill>
                <a:latin typeface="Calibri Light" panose="020F0302020204030204" charset="0"/>
                <a:ea typeface="+mn-ea"/>
                <a:cs typeface="+mn-ea"/>
                <a:sym typeface="Arial" panose="020B0604020202020204" pitchFamily="34" charset="0"/>
              </a:endParaRPr>
            </a:p>
          </p:txBody>
        </p:sp>
        <p:sp>
          <p:nvSpPr>
            <p:cNvPr id="45" name="椭圆 44"/>
            <p:cNvSpPr/>
            <p:nvPr>
              <p:custDataLst>
                <p:tags r:id="rId28"/>
              </p:custDataLst>
            </p:nvPr>
          </p:nvSpPr>
          <p:spPr>
            <a:xfrm>
              <a:off x="2188031" y="2474524"/>
              <a:ext cx="912221" cy="912221"/>
            </a:xfrm>
            <a:prstGeom prst="ellipse">
              <a:avLst/>
            </a:prstGeom>
            <a:noFill/>
            <a:ln w="12700" cap="flat" cmpd="sng" algn="ctr">
              <a:solidFill>
                <a:srgbClr val="FFFFFF">
                  <a:lumMod val="7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46" name="标题 1"/>
          <p:cNvSpPr txBox="1"/>
          <p:nvPr>
            <p:custDataLst>
              <p:tags r:id="rId29"/>
            </p:custDataLst>
          </p:nvPr>
        </p:nvSpPr>
        <p:spPr>
          <a:xfrm>
            <a:off x="1764665" y="5937250"/>
            <a:ext cx="6498590" cy="647700"/>
          </a:xfrm>
          <a:prstGeom prst="rect">
            <a:avLst/>
          </a:prstGeom>
          <a:noFill/>
        </p:spPr>
        <p:txBody>
          <a:bodyPr wrap="square" rtlCol="0">
            <a:noAutofit/>
          </a:bodyPr>
          <a:lstStyle>
            <a:defPPr>
              <a:defRPr lang="zh-CN"/>
            </a:defPPr>
            <a:lvl1pPr>
              <a:lnSpc>
                <a:spcPct val="130000"/>
              </a:lnSpc>
              <a:defRPr sz="1200"/>
            </a:lvl1pPr>
          </a:lstStyle>
          <a:p>
            <a:r>
              <a:rPr lang="zh-CN" altLang="en-US" sz="2800" dirty="0">
                <a:latin typeface="宋体" panose="02010600030101010101" pitchFamily="2" charset="-122"/>
                <a:ea typeface="宋体" panose="02010600030101010101" pitchFamily="2" charset="-122"/>
                <a:sym typeface="Arial" panose="020B0604020202020204" pitchFamily="34" charset="0"/>
              </a:rPr>
              <a:t>所在医院开具诊断证明。</a:t>
            </a:r>
            <a:endParaRPr lang="zh-CN" altLang="en-US" sz="2800" dirty="0">
              <a:latin typeface="宋体" panose="02010600030101010101" pitchFamily="2" charset="-122"/>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descr="20676353_090130049000_2"/>
          <p:cNvPicPr>
            <a:picLocks noChangeAspect="1"/>
          </p:cNvPicPr>
          <p:nvPr/>
        </p:nvPicPr>
        <p:blipFill>
          <a:blip r:embed="rId1"/>
          <a:stretch>
            <a:fillRect/>
          </a:stretch>
        </p:blipFill>
        <p:spPr>
          <a:xfrm>
            <a:off x="-50800" y="-108585"/>
            <a:ext cx="12292330" cy="7074535"/>
          </a:xfrm>
          <a:prstGeom prst="rect">
            <a:avLst/>
          </a:prstGeom>
        </p:spPr>
      </p:pic>
      <p:sp>
        <p:nvSpPr>
          <p:cNvPr id="2" name="标题 1"/>
          <p:cNvSpPr>
            <a:spLocks noGrp="1"/>
          </p:cNvSpPr>
          <p:nvPr>
            <p:ph type="title"/>
          </p:nvPr>
        </p:nvSpPr>
        <p:spPr/>
        <p:txBody>
          <a:bodyPr rtlCol="0"/>
          <a:lstStyle/>
          <a:p>
            <a:pPr rtl="0"/>
            <a:r>
              <a:rPr lang="zh-CN" altLang="en-US" sz="4400" dirty="0">
                <a:latin typeface="宋体" panose="02010600030101010101" pitchFamily="2" charset="-122"/>
                <a:ea typeface="宋体" panose="02010600030101010101" pitchFamily="2" charset="-122"/>
              </a:rPr>
              <a:t>4、学生生育报销</a:t>
            </a:r>
            <a:endParaRPr lang="zh-CN" altLang="en-US" sz="4400" dirty="0">
              <a:latin typeface="宋体" panose="02010600030101010101" pitchFamily="2" charset="-122"/>
              <a:ea typeface="宋体" panose="02010600030101010101" pitchFamily="2" charset="-122"/>
            </a:endParaRPr>
          </a:p>
        </p:txBody>
      </p:sp>
      <p:grpSp>
        <p:nvGrpSpPr>
          <p:cNvPr id="43" name="组合 42"/>
          <p:cNvGrpSpPr/>
          <p:nvPr>
            <p:custDataLst>
              <p:tags r:id="rId2"/>
            </p:custDataLst>
          </p:nvPr>
        </p:nvGrpSpPr>
        <p:grpSpPr>
          <a:xfrm>
            <a:off x="63036" y="1828386"/>
            <a:ext cx="1423768" cy="2977352"/>
            <a:chOff x="855198" y="3585881"/>
            <a:chExt cx="1139413" cy="2382715"/>
          </a:xfrm>
        </p:grpSpPr>
        <p:sp>
          <p:nvSpPr>
            <p:cNvPr id="44" name="任意多边形 43"/>
            <p:cNvSpPr/>
            <p:nvPr>
              <p:custDataLst>
                <p:tags r:id="rId3"/>
              </p:custDataLst>
            </p:nvPr>
          </p:nvSpPr>
          <p:spPr>
            <a:xfrm>
              <a:off x="855198" y="3987056"/>
              <a:ext cx="1139413" cy="353109"/>
            </a:xfrm>
            <a:custGeom>
              <a:avLst/>
              <a:gdLst>
                <a:gd name="connsiteX0" fmla="*/ 741451 w 1482901"/>
                <a:gd name="connsiteY0" fmla="*/ 0 h 459558"/>
                <a:gd name="connsiteX1" fmla="*/ 1433054 w 1482901"/>
                <a:gd name="connsiteY1" fmla="*/ 367722 h 459558"/>
                <a:gd name="connsiteX2" fmla="*/ 1482901 w 1482901"/>
                <a:gd name="connsiteY2" fmla="*/ 459558 h 459558"/>
                <a:gd name="connsiteX3" fmla="*/ 1463704 w 1482901"/>
                <a:gd name="connsiteY3" fmla="*/ 459558 h 459558"/>
                <a:gd name="connsiteX4" fmla="*/ 1419001 w 1482901"/>
                <a:gd name="connsiteY4" fmla="*/ 377198 h 459558"/>
                <a:gd name="connsiteX5" fmla="*/ 741451 w 1482901"/>
                <a:gd name="connsiteY5" fmla="*/ 16948 h 459558"/>
                <a:gd name="connsiteX6" fmla="*/ 63901 w 1482901"/>
                <a:gd name="connsiteY6" fmla="*/ 377198 h 459558"/>
                <a:gd name="connsiteX7" fmla="*/ 19197 w 1482901"/>
                <a:gd name="connsiteY7" fmla="*/ 459558 h 459558"/>
                <a:gd name="connsiteX8" fmla="*/ 0 w 1482901"/>
                <a:gd name="connsiteY8" fmla="*/ 459558 h 459558"/>
                <a:gd name="connsiteX9" fmla="*/ 49847 w 1482901"/>
                <a:gd name="connsiteY9" fmla="*/ 367722 h 459558"/>
                <a:gd name="connsiteX10" fmla="*/ 741451 w 1482901"/>
                <a:gd name="connsiteY10" fmla="*/ 0 h 45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2901" h="459558">
                  <a:moveTo>
                    <a:pt x="741451" y="0"/>
                  </a:moveTo>
                  <a:cubicBezTo>
                    <a:pt x="1029345" y="0"/>
                    <a:pt x="1283171" y="145865"/>
                    <a:pt x="1433054" y="367722"/>
                  </a:cubicBezTo>
                  <a:lnTo>
                    <a:pt x="1482901" y="459558"/>
                  </a:lnTo>
                  <a:lnTo>
                    <a:pt x="1463704" y="459558"/>
                  </a:lnTo>
                  <a:lnTo>
                    <a:pt x="1419001" y="377198"/>
                  </a:lnTo>
                  <a:cubicBezTo>
                    <a:pt x="1272163" y="159849"/>
                    <a:pt x="1023495" y="16948"/>
                    <a:pt x="741451" y="16948"/>
                  </a:cubicBezTo>
                  <a:cubicBezTo>
                    <a:pt x="459407" y="16948"/>
                    <a:pt x="210739" y="159849"/>
                    <a:pt x="63901" y="377198"/>
                  </a:cubicBezTo>
                  <a:lnTo>
                    <a:pt x="19197" y="459558"/>
                  </a:lnTo>
                  <a:lnTo>
                    <a:pt x="0" y="459558"/>
                  </a:lnTo>
                  <a:lnTo>
                    <a:pt x="49847" y="367722"/>
                  </a:lnTo>
                  <a:cubicBezTo>
                    <a:pt x="199731" y="145865"/>
                    <a:pt x="453557" y="0"/>
                    <a:pt x="741451" y="0"/>
                  </a:cubicBezTo>
                  <a:close/>
                </a:path>
              </a:pathLst>
            </a:custGeom>
            <a:solidFill>
              <a:srgbClr val="F27255"/>
            </a:solidFill>
            <a:ln w="12700" cap="flat" cmpd="sng" algn="ctr">
              <a:noFill/>
              <a:prstDash val="solid"/>
              <a:miter lim="800000"/>
            </a:ln>
            <a:effectLst/>
          </p:spPr>
          <p:txBody>
            <a:bodyPr rtlCol="0" anchor="ctr">
              <a:normAutofit/>
            </a:bodyPr>
            <a:p>
              <a:pPr algn="ctr"/>
              <a:endParaRPr lang="zh-CN" altLang="en-US">
                <a:sym typeface="Arial" panose="020B0604020202020204" pitchFamily="34" charset="0"/>
              </a:endParaRPr>
            </a:p>
          </p:txBody>
        </p:sp>
        <p:sp>
          <p:nvSpPr>
            <p:cNvPr id="45" name="椭圆 44"/>
            <p:cNvSpPr/>
            <p:nvPr>
              <p:custDataLst>
                <p:tags r:id="rId4"/>
              </p:custDataLst>
            </p:nvPr>
          </p:nvSpPr>
          <p:spPr>
            <a:xfrm>
              <a:off x="1140830" y="3585881"/>
              <a:ext cx="568150" cy="568149"/>
            </a:xfrm>
            <a:prstGeom prst="ellipse">
              <a:avLst/>
            </a:prstGeom>
            <a:solidFill>
              <a:srgbClr val="F6C171"/>
            </a:solidFill>
            <a:ln w="12700" cap="flat" cmpd="sng" algn="ctr">
              <a:noFill/>
              <a:prstDash val="solid"/>
              <a:miter lim="800000"/>
            </a:ln>
            <a:effectLst/>
          </p:spPr>
          <p:txBody>
            <a:bodyPr rtlCol="0" anchor="ctr">
              <a:normAutofit/>
            </a:bodyPr>
            <a:p>
              <a:pPr algn="ctr"/>
              <a:r>
                <a:rPr lang="en-US" altLang="zh-CN" dirty="0">
                  <a:solidFill>
                    <a:sysClr val="window" lastClr="FFFFFF"/>
                  </a:solidFill>
                  <a:sym typeface="Arial" panose="020B0604020202020204" pitchFamily="34" charset="0"/>
                </a:rPr>
                <a:t>A</a:t>
              </a:r>
              <a:endParaRPr lang="zh-CN" altLang="en-US" dirty="0">
                <a:solidFill>
                  <a:sysClr val="window" lastClr="FFFFFF"/>
                </a:solidFill>
                <a:sym typeface="Arial" panose="020B0604020202020204" pitchFamily="34" charset="0"/>
              </a:endParaRPr>
            </a:p>
          </p:txBody>
        </p:sp>
        <p:sp>
          <p:nvSpPr>
            <p:cNvPr id="46" name="矩形 45"/>
            <p:cNvSpPr/>
            <p:nvPr>
              <p:custDataLst>
                <p:tags r:id="rId5"/>
              </p:custDataLst>
            </p:nvPr>
          </p:nvSpPr>
          <p:spPr>
            <a:xfrm>
              <a:off x="892449" y="4260325"/>
              <a:ext cx="1064911" cy="1708271"/>
            </a:xfrm>
            <a:prstGeom prst="rect">
              <a:avLst/>
            </a:prstGeom>
            <a:noFill/>
            <a:ln w="12700" cap="flat" cmpd="sng" algn="ctr">
              <a:noFill/>
              <a:prstDash val="solid"/>
              <a:miter lim="800000"/>
            </a:ln>
            <a:effectLst/>
          </p:spPr>
          <p:txBody>
            <a:bodyPr rtlCol="0" anchor="t">
              <a:normAutofit/>
            </a:bodyPr>
            <a:p>
              <a:pPr algn="ctr">
                <a:lnSpc>
                  <a:spcPct val="150000"/>
                </a:lnSpc>
              </a:pPr>
              <a:r>
                <a:rPr lang="zh-CN" altLang="en-US" sz="2000" b="1" dirty="0">
                  <a:latin typeface="宋体" panose="02010600030101010101" pitchFamily="2" charset="-122"/>
                  <a:ea typeface="宋体" panose="02010600030101010101" pitchFamily="2" charset="-122"/>
                  <a:sym typeface="Arial" panose="020B0604020202020204" pitchFamily="34" charset="0"/>
                </a:rPr>
                <a:t>学校计生办证明</a:t>
              </a:r>
              <a:endParaRPr lang="zh-CN" altLang="en-US" sz="2000" b="1" dirty="0">
                <a:latin typeface="宋体" panose="02010600030101010101" pitchFamily="2" charset="-122"/>
                <a:ea typeface="宋体" panose="02010600030101010101" pitchFamily="2" charset="-122"/>
                <a:sym typeface="Arial" panose="020B0604020202020204" pitchFamily="34" charset="0"/>
              </a:endParaRPr>
            </a:p>
          </p:txBody>
        </p:sp>
      </p:grpSp>
      <p:grpSp>
        <p:nvGrpSpPr>
          <p:cNvPr id="47" name="组合 46"/>
          <p:cNvGrpSpPr/>
          <p:nvPr>
            <p:custDataLst>
              <p:tags r:id="rId6"/>
            </p:custDataLst>
          </p:nvPr>
        </p:nvGrpSpPr>
        <p:grpSpPr>
          <a:xfrm>
            <a:off x="1787869" y="2447245"/>
            <a:ext cx="1423768" cy="2977352"/>
            <a:chOff x="855198" y="3585881"/>
            <a:chExt cx="1139413" cy="2382715"/>
          </a:xfrm>
        </p:grpSpPr>
        <p:sp>
          <p:nvSpPr>
            <p:cNvPr id="48" name="任意多边形 47"/>
            <p:cNvSpPr/>
            <p:nvPr>
              <p:custDataLst>
                <p:tags r:id="rId7"/>
              </p:custDataLst>
            </p:nvPr>
          </p:nvSpPr>
          <p:spPr>
            <a:xfrm>
              <a:off x="855198" y="3987056"/>
              <a:ext cx="1139413" cy="353109"/>
            </a:xfrm>
            <a:custGeom>
              <a:avLst/>
              <a:gdLst>
                <a:gd name="connsiteX0" fmla="*/ 741451 w 1482901"/>
                <a:gd name="connsiteY0" fmla="*/ 0 h 459558"/>
                <a:gd name="connsiteX1" fmla="*/ 1433054 w 1482901"/>
                <a:gd name="connsiteY1" fmla="*/ 367722 h 459558"/>
                <a:gd name="connsiteX2" fmla="*/ 1482901 w 1482901"/>
                <a:gd name="connsiteY2" fmla="*/ 459558 h 459558"/>
                <a:gd name="connsiteX3" fmla="*/ 1463704 w 1482901"/>
                <a:gd name="connsiteY3" fmla="*/ 459558 h 459558"/>
                <a:gd name="connsiteX4" fmla="*/ 1419001 w 1482901"/>
                <a:gd name="connsiteY4" fmla="*/ 377198 h 459558"/>
                <a:gd name="connsiteX5" fmla="*/ 741451 w 1482901"/>
                <a:gd name="connsiteY5" fmla="*/ 16948 h 459558"/>
                <a:gd name="connsiteX6" fmla="*/ 63901 w 1482901"/>
                <a:gd name="connsiteY6" fmla="*/ 377198 h 459558"/>
                <a:gd name="connsiteX7" fmla="*/ 19197 w 1482901"/>
                <a:gd name="connsiteY7" fmla="*/ 459558 h 459558"/>
                <a:gd name="connsiteX8" fmla="*/ 0 w 1482901"/>
                <a:gd name="connsiteY8" fmla="*/ 459558 h 459558"/>
                <a:gd name="connsiteX9" fmla="*/ 49847 w 1482901"/>
                <a:gd name="connsiteY9" fmla="*/ 367722 h 459558"/>
                <a:gd name="connsiteX10" fmla="*/ 741451 w 1482901"/>
                <a:gd name="connsiteY10" fmla="*/ 0 h 45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2901" h="459558">
                  <a:moveTo>
                    <a:pt x="741451" y="0"/>
                  </a:moveTo>
                  <a:cubicBezTo>
                    <a:pt x="1029345" y="0"/>
                    <a:pt x="1283171" y="145865"/>
                    <a:pt x="1433054" y="367722"/>
                  </a:cubicBezTo>
                  <a:lnTo>
                    <a:pt x="1482901" y="459558"/>
                  </a:lnTo>
                  <a:lnTo>
                    <a:pt x="1463704" y="459558"/>
                  </a:lnTo>
                  <a:lnTo>
                    <a:pt x="1419001" y="377198"/>
                  </a:lnTo>
                  <a:cubicBezTo>
                    <a:pt x="1272163" y="159849"/>
                    <a:pt x="1023495" y="16948"/>
                    <a:pt x="741451" y="16948"/>
                  </a:cubicBezTo>
                  <a:cubicBezTo>
                    <a:pt x="459407" y="16948"/>
                    <a:pt x="210739" y="159849"/>
                    <a:pt x="63901" y="377198"/>
                  </a:cubicBezTo>
                  <a:lnTo>
                    <a:pt x="19197" y="459558"/>
                  </a:lnTo>
                  <a:lnTo>
                    <a:pt x="0" y="459558"/>
                  </a:lnTo>
                  <a:lnTo>
                    <a:pt x="49847" y="367722"/>
                  </a:lnTo>
                  <a:cubicBezTo>
                    <a:pt x="199731" y="145865"/>
                    <a:pt x="453557" y="0"/>
                    <a:pt x="741451" y="0"/>
                  </a:cubicBezTo>
                  <a:close/>
                </a:path>
              </a:pathLst>
            </a:custGeom>
            <a:solidFill>
              <a:srgbClr val="F27255"/>
            </a:solidFill>
            <a:ln w="12700" cap="flat" cmpd="sng" algn="ctr">
              <a:noFill/>
              <a:prstDash val="solid"/>
              <a:miter lim="800000"/>
            </a:ln>
            <a:effectLst/>
          </p:spPr>
          <p:txBody>
            <a:bodyPr rtlCol="0" anchor="ctr">
              <a:normAutofit/>
            </a:bodyPr>
            <a:p>
              <a:pPr algn="ctr"/>
              <a:endParaRPr lang="zh-CN" altLang="en-US">
                <a:sym typeface="Arial" panose="020B0604020202020204" pitchFamily="34" charset="0"/>
              </a:endParaRPr>
            </a:p>
          </p:txBody>
        </p:sp>
        <p:sp>
          <p:nvSpPr>
            <p:cNvPr id="49" name="椭圆 48"/>
            <p:cNvSpPr/>
            <p:nvPr>
              <p:custDataLst>
                <p:tags r:id="rId8"/>
              </p:custDataLst>
            </p:nvPr>
          </p:nvSpPr>
          <p:spPr>
            <a:xfrm>
              <a:off x="1140830" y="3585881"/>
              <a:ext cx="568150" cy="568149"/>
            </a:xfrm>
            <a:prstGeom prst="ellipse">
              <a:avLst/>
            </a:prstGeom>
            <a:solidFill>
              <a:srgbClr val="F6C171"/>
            </a:solidFill>
            <a:ln w="12700" cap="flat" cmpd="sng" algn="ctr">
              <a:noFill/>
              <a:prstDash val="solid"/>
              <a:miter lim="800000"/>
            </a:ln>
            <a:effectLst/>
          </p:spPr>
          <p:txBody>
            <a:bodyPr rtlCol="0" anchor="ctr">
              <a:normAutofit/>
            </a:bodyPr>
            <a:p>
              <a:pPr algn="ctr"/>
              <a:r>
                <a:rPr lang="en-US" altLang="zh-CN" dirty="0">
                  <a:solidFill>
                    <a:sysClr val="window" lastClr="FFFFFF"/>
                  </a:solidFill>
                  <a:sym typeface="Arial" panose="020B0604020202020204" pitchFamily="34" charset="0"/>
                </a:rPr>
                <a:t>B</a:t>
              </a:r>
              <a:endParaRPr lang="zh-CN" altLang="en-US" dirty="0">
                <a:solidFill>
                  <a:sysClr val="window" lastClr="FFFFFF"/>
                </a:solidFill>
                <a:sym typeface="Arial" panose="020B0604020202020204" pitchFamily="34" charset="0"/>
              </a:endParaRPr>
            </a:p>
          </p:txBody>
        </p:sp>
        <p:sp>
          <p:nvSpPr>
            <p:cNvPr id="50" name="矩形 49"/>
            <p:cNvSpPr/>
            <p:nvPr>
              <p:custDataLst>
                <p:tags r:id="rId9"/>
              </p:custDataLst>
            </p:nvPr>
          </p:nvSpPr>
          <p:spPr>
            <a:xfrm>
              <a:off x="892449" y="4260325"/>
              <a:ext cx="1064911" cy="1708271"/>
            </a:xfrm>
            <a:prstGeom prst="rect">
              <a:avLst/>
            </a:prstGeom>
            <a:noFill/>
            <a:ln w="12700" cap="flat" cmpd="sng" algn="ctr">
              <a:noFill/>
              <a:prstDash val="solid"/>
              <a:miter lim="800000"/>
            </a:ln>
            <a:effectLst/>
          </p:spPr>
          <p:txBody>
            <a:bodyPr rtlCol="0" anchor="t">
              <a:normAutofit/>
            </a:bodyPr>
            <a:p>
              <a:pPr algn="ctr">
                <a:lnSpc>
                  <a:spcPct val="150000"/>
                </a:lnSpc>
              </a:pPr>
              <a:r>
                <a:rPr lang="zh-CN" altLang="en-US" b="1" dirty="0">
                  <a:sym typeface="Arial" panose="020B0604020202020204" pitchFamily="34" charset="0"/>
                </a:rPr>
                <a:t>住院、门诊发票</a:t>
              </a:r>
              <a:endParaRPr lang="zh-CN" altLang="en-US" b="1" dirty="0">
                <a:sym typeface="Arial" panose="020B0604020202020204" pitchFamily="34" charset="0"/>
              </a:endParaRPr>
            </a:p>
          </p:txBody>
        </p:sp>
      </p:grpSp>
      <p:grpSp>
        <p:nvGrpSpPr>
          <p:cNvPr id="51" name="组合 50"/>
          <p:cNvGrpSpPr/>
          <p:nvPr>
            <p:custDataLst>
              <p:tags r:id="rId10"/>
            </p:custDataLst>
          </p:nvPr>
        </p:nvGrpSpPr>
        <p:grpSpPr>
          <a:xfrm>
            <a:off x="3512701" y="1828386"/>
            <a:ext cx="1423768" cy="2977352"/>
            <a:chOff x="855198" y="3585881"/>
            <a:chExt cx="1139413" cy="2382715"/>
          </a:xfrm>
        </p:grpSpPr>
        <p:sp>
          <p:nvSpPr>
            <p:cNvPr id="52" name="任意多边形 51"/>
            <p:cNvSpPr/>
            <p:nvPr>
              <p:custDataLst>
                <p:tags r:id="rId11"/>
              </p:custDataLst>
            </p:nvPr>
          </p:nvSpPr>
          <p:spPr>
            <a:xfrm>
              <a:off x="855198" y="3987056"/>
              <a:ext cx="1139413" cy="353109"/>
            </a:xfrm>
            <a:custGeom>
              <a:avLst/>
              <a:gdLst>
                <a:gd name="connsiteX0" fmla="*/ 741451 w 1482901"/>
                <a:gd name="connsiteY0" fmla="*/ 0 h 459558"/>
                <a:gd name="connsiteX1" fmla="*/ 1433054 w 1482901"/>
                <a:gd name="connsiteY1" fmla="*/ 367722 h 459558"/>
                <a:gd name="connsiteX2" fmla="*/ 1482901 w 1482901"/>
                <a:gd name="connsiteY2" fmla="*/ 459558 h 459558"/>
                <a:gd name="connsiteX3" fmla="*/ 1463704 w 1482901"/>
                <a:gd name="connsiteY3" fmla="*/ 459558 h 459558"/>
                <a:gd name="connsiteX4" fmla="*/ 1419001 w 1482901"/>
                <a:gd name="connsiteY4" fmla="*/ 377198 h 459558"/>
                <a:gd name="connsiteX5" fmla="*/ 741451 w 1482901"/>
                <a:gd name="connsiteY5" fmla="*/ 16948 h 459558"/>
                <a:gd name="connsiteX6" fmla="*/ 63901 w 1482901"/>
                <a:gd name="connsiteY6" fmla="*/ 377198 h 459558"/>
                <a:gd name="connsiteX7" fmla="*/ 19197 w 1482901"/>
                <a:gd name="connsiteY7" fmla="*/ 459558 h 459558"/>
                <a:gd name="connsiteX8" fmla="*/ 0 w 1482901"/>
                <a:gd name="connsiteY8" fmla="*/ 459558 h 459558"/>
                <a:gd name="connsiteX9" fmla="*/ 49847 w 1482901"/>
                <a:gd name="connsiteY9" fmla="*/ 367722 h 459558"/>
                <a:gd name="connsiteX10" fmla="*/ 741451 w 1482901"/>
                <a:gd name="connsiteY10" fmla="*/ 0 h 45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2901" h="459558">
                  <a:moveTo>
                    <a:pt x="741451" y="0"/>
                  </a:moveTo>
                  <a:cubicBezTo>
                    <a:pt x="1029345" y="0"/>
                    <a:pt x="1283171" y="145865"/>
                    <a:pt x="1433054" y="367722"/>
                  </a:cubicBezTo>
                  <a:lnTo>
                    <a:pt x="1482901" y="459558"/>
                  </a:lnTo>
                  <a:lnTo>
                    <a:pt x="1463704" y="459558"/>
                  </a:lnTo>
                  <a:lnTo>
                    <a:pt x="1419001" y="377198"/>
                  </a:lnTo>
                  <a:cubicBezTo>
                    <a:pt x="1272163" y="159849"/>
                    <a:pt x="1023495" y="16948"/>
                    <a:pt x="741451" y="16948"/>
                  </a:cubicBezTo>
                  <a:cubicBezTo>
                    <a:pt x="459407" y="16948"/>
                    <a:pt x="210739" y="159849"/>
                    <a:pt x="63901" y="377198"/>
                  </a:cubicBezTo>
                  <a:lnTo>
                    <a:pt x="19197" y="459558"/>
                  </a:lnTo>
                  <a:lnTo>
                    <a:pt x="0" y="459558"/>
                  </a:lnTo>
                  <a:lnTo>
                    <a:pt x="49847" y="367722"/>
                  </a:lnTo>
                  <a:cubicBezTo>
                    <a:pt x="199731" y="145865"/>
                    <a:pt x="453557" y="0"/>
                    <a:pt x="741451" y="0"/>
                  </a:cubicBezTo>
                  <a:close/>
                </a:path>
              </a:pathLst>
            </a:custGeom>
            <a:solidFill>
              <a:srgbClr val="F27255"/>
            </a:solidFill>
            <a:ln w="12700" cap="flat" cmpd="sng" algn="ctr">
              <a:noFill/>
              <a:prstDash val="solid"/>
              <a:miter lim="800000"/>
            </a:ln>
            <a:effectLst/>
          </p:spPr>
          <p:txBody>
            <a:bodyPr rtlCol="0" anchor="ctr">
              <a:normAutofit/>
            </a:bodyPr>
            <a:p>
              <a:pPr algn="ctr"/>
              <a:endParaRPr lang="zh-CN" altLang="en-US">
                <a:sym typeface="Arial" panose="020B0604020202020204" pitchFamily="34" charset="0"/>
              </a:endParaRPr>
            </a:p>
          </p:txBody>
        </p:sp>
        <p:sp>
          <p:nvSpPr>
            <p:cNvPr id="53" name="椭圆 52"/>
            <p:cNvSpPr/>
            <p:nvPr>
              <p:custDataLst>
                <p:tags r:id="rId12"/>
              </p:custDataLst>
            </p:nvPr>
          </p:nvSpPr>
          <p:spPr>
            <a:xfrm>
              <a:off x="1140830" y="3585881"/>
              <a:ext cx="568150" cy="568149"/>
            </a:xfrm>
            <a:prstGeom prst="ellipse">
              <a:avLst/>
            </a:prstGeom>
            <a:solidFill>
              <a:srgbClr val="F6C171"/>
            </a:solidFill>
            <a:ln w="12700" cap="flat" cmpd="sng" algn="ctr">
              <a:noFill/>
              <a:prstDash val="solid"/>
              <a:miter lim="800000"/>
            </a:ln>
            <a:effectLst/>
          </p:spPr>
          <p:txBody>
            <a:bodyPr rtlCol="0" anchor="ctr">
              <a:normAutofit/>
            </a:bodyPr>
            <a:p>
              <a:pPr algn="ctr"/>
              <a:r>
                <a:rPr lang="en-US" altLang="zh-CN" dirty="0">
                  <a:solidFill>
                    <a:sysClr val="window" lastClr="FFFFFF"/>
                  </a:solidFill>
                  <a:sym typeface="Arial" panose="020B0604020202020204" pitchFamily="34" charset="0"/>
                </a:rPr>
                <a:t>C</a:t>
              </a:r>
              <a:endParaRPr lang="zh-CN" altLang="en-US" dirty="0">
                <a:solidFill>
                  <a:sysClr val="window" lastClr="FFFFFF"/>
                </a:solidFill>
                <a:sym typeface="Arial" panose="020B0604020202020204" pitchFamily="34" charset="0"/>
              </a:endParaRPr>
            </a:p>
          </p:txBody>
        </p:sp>
        <p:sp>
          <p:nvSpPr>
            <p:cNvPr id="54" name="矩形 53"/>
            <p:cNvSpPr/>
            <p:nvPr>
              <p:custDataLst>
                <p:tags r:id="rId13"/>
              </p:custDataLst>
            </p:nvPr>
          </p:nvSpPr>
          <p:spPr>
            <a:xfrm>
              <a:off x="892449" y="4260325"/>
              <a:ext cx="1064911" cy="1708271"/>
            </a:xfrm>
            <a:prstGeom prst="rect">
              <a:avLst/>
            </a:prstGeom>
            <a:noFill/>
            <a:ln w="12700" cap="flat" cmpd="sng" algn="ctr">
              <a:noFill/>
              <a:prstDash val="solid"/>
              <a:miter lim="800000"/>
            </a:ln>
            <a:effectLst/>
          </p:spPr>
          <p:txBody>
            <a:bodyPr rtlCol="0" anchor="t">
              <a:normAutofit/>
            </a:bodyPr>
            <a:p>
              <a:pPr algn="ctr">
                <a:lnSpc>
                  <a:spcPct val="150000"/>
                </a:lnSpc>
              </a:pPr>
              <a:r>
                <a:rPr lang="zh-CN" altLang="en-US" b="1" dirty="0">
                  <a:sym typeface="Arial" panose="020B0604020202020204" pitchFamily="34" charset="0"/>
                </a:rPr>
                <a:t>出生医学证明复印件</a:t>
              </a:r>
              <a:endParaRPr lang="zh-CN" altLang="en-US" b="1" dirty="0">
                <a:sym typeface="Arial" panose="020B0604020202020204" pitchFamily="34" charset="0"/>
              </a:endParaRPr>
            </a:p>
          </p:txBody>
        </p:sp>
      </p:grpSp>
      <p:grpSp>
        <p:nvGrpSpPr>
          <p:cNvPr id="55" name="组合 54"/>
          <p:cNvGrpSpPr/>
          <p:nvPr>
            <p:custDataLst>
              <p:tags r:id="rId14"/>
            </p:custDataLst>
          </p:nvPr>
        </p:nvGrpSpPr>
        <p:grpSpPr>
          <a:xfrm>
            <a:off x="5237534" y="2447245"/>
            <a:ext cx="1423768" cy="2977352"/>
            <a:chOff x="855198" y="3585881"/>
            <a:chExt cx="1139413" cy="2382715"/>
          </a:xfrm>
        </p:grpSpPr>
        <p:sp>
          <p:nvSpPr>
            <p:cNvPr id="56" name="任意多边形 55"/>
            <p:cNvSpPr/>
            <p:nvPr>
              <p:custDataLst>
                <p:tags r:id="rId15"/>
              </p:custDataLst>
            </p:nvPr>
          </p:nvSpPr>
          <p:spPr>
            <a:xfrm>
              <a:off x="855198" y="3987056"/>
              <a:ext cx="1139413" cy="353109"/>
            </a:xfrm>
            <a:custGeom>
              <a:avLst/>
              <a:gdLst>
                <a:gd name="connsiteX0" fmla="*/ 741451 w 1482901"/>
                <a:gd name="connsiteY0" fmla="*/ 0 h 459558"/>
                <a:gd name="connsiteX1" fmla="*/ 1433054 w 1482901"/>
                <a:gd name="connsiteY1" fmla="*/ 367722 h 459558"/>
                <a:gd name="connsiteX2" fmla="*/ 1482901 w 1482901"/>
                <a:gd name="connsiteY2" fmla="*/ 459558 h 459558"/>
                <a:gd name="connsiteX3" fmla="*/ 1463704 w 1482901"/>
                <a:gd name="connsiteY3" fmla="*/ 459558 h 459558"/>
                <a:gd name="connsiteX4" fmla="*/ 1419001 w 1482901"/>
                <a:gd name="connsiteY4" fmla="*/ 377198 h 459558"/>
                <a:gd name="connsiteX5" fmla="*/ 741451 w 1482901"/>
                <a:gd name="connsiteY5" fmla="*/ 16948 h 459558"/>
                <a:gd name="connsiteX6" fmla="*/ 63901 w 1482901"/>
                <a:gd name="connsiteY6" fmla="*/ 377198 h 459558"/>
                <a:gd name="connsiteX7" fmla="*/ 19197 w 1482901"/>
                <a:gd name="connsiteY7" fmla="*/ 459558 h 459558"/>
                <a:gd name="connsiteX8" fmla="*/ 0 w 1482901"/>
                <a:gd name="connsiteY8" fmla="*/ 459558 h 459558"/>
                <a:gd name="connsiteX9" fmla="*/ 49847 w 1482901"/>
                <a:gd name="connsiteY9" fmla="*/ 367722 h 459558"/>
                <a:gd name="connsiteX10" fmla="*/ 741451 w 1482901"/>
                <a:gd name="connsiteY10" fmla="*/ 0 h 45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2901" h="459558">
                  <a:moveTo>
                    <a:pt x="741451" y="0"/>
                  </a:moveTo>
                  <a:cubicBezTo>
                    <a:pt x="1029345" y="0"/>
                    <a:pt x="1283171" y="145865"/>
                    <a:pt x="1433054" y="367722"/>
                  </a:cubicBezTo>
                  <a:lnTo>
                    <a:pt x="1482901" y="459558"/>
                  </a:lnTo>
                  <a:lnTo>
                    <a:pt x="1463704" y="459558"/>
                  </a:lnTo>
                  <a:lnTo>
                    <a:pt x="1419001" y="377198"/>
                  </a:lnTo>
                  <a:cubicBezTo>
                    <a:pt x="1272163" y="159849"/>
                    <a:pt x="1023495" y="16948"/>
                    <a:pt x="741451" y="16948"/>
                  </a:cubicBezTo>
                  <a:cubicBezTo>
                    <a:pt x="459407" y="16948"/>
                    <a:pt x="210739" y="159849"/>
                    <a:pt x="63901" y="377198"/>
                  </a:cubicBezTo>
                  <a:lnTo>
                    <a:pt x="19197" y="459558"/>
                  </a:lnTo>
                  <a:lnTo>
                    <a:pt x="0" y="459558"/>
                  </a:lnTo>
                  <a:lnTo>
                    <a:pt x="49847" y="367722"/>
                  </a:lnTo>
                  <a:cubicBezTo>
                    <a:pt x="199731" y="145865"/>
                    <a:pt x="453557" y="0"/>
                    <a:pt x="741451" y="0"/>
                  </a:cubicBezTo>
                  <a:close/>
                </a:path>
              </a:pathLst>
            </a:custGeom>
            <a:solidFill>
              <a:srgbClr val="F27255"/>
            </a:solidFill>
            <a:ln w="12700" cap="flat" cmpd="sng" algn="ctr">
              <a:noFill/>
              <a:prstDash val="solid"/>
              <a:miter lim="800000"/>
            </a:ln>
            <a:effectLst/>
          </p:spPr>
          <p:txBody>
            <a:bodyPr rtlCol="0" anchor="ctr">
              <a:normAutofit/>
            </a:bodyPr>
            <a:p>
              <a:pPr algn="ctr"/>
              <a:endParaRPr lang="zh-CN" altLang="en-US">
                <a:sym typeface="Arial" panose="020B0604020202020204" pitchFamily="34" charset="0"/>
              </a:endParaRPr>
            </a:p>
          </p:txBody>
        </p:sp>
        <p:sp>
          <p:nvSpPr>
            <p:cNvPr id="57" name="椭圆 56"/>
            <p:cNvSpPr/>
            <p:nvPr>
              <p:custDataLst>
                <p:tags r:id="rId16"/>
              </p:custDataLst>
            </p:nvPr>
          </p:nvSpPr>
          <p:spPr>
            <a:xfrm>
              <a:off x="1140830" y="3585881"/>
              <a:ext cx="568150" cy="568149"/>
            </a:xfrm>
            <a:prstGeom prst="ellipse">
              <a:avLst/>
            </a:prstGeom>
            <a:solidFill>
              <a:srgbClr val="F6C171"/>
            </a:solidFill>
            <a:ln w="12700" cap="flat" cmpd="sng" algn="ctr">
              <a:noFill/>
              <a:prstDash val="solid"/>
              <a:miter lim="800000"/>
            </a:ln>
            <a:effectLst/>
          </p:spPr>
          <p:txBody>
            <a:bodyPr rtlCol="0" anchor="ctr">
              <a:normAutofit/>
            </a:bodyPr>
            <a:p>
              <a:pPr algn="ctr"/>
              <a:r>
                <a:rPr lang="en-US" altLang="zh-CN" dirty="0">
                  <a:solidFill>
                    <a:sysClr val="window" lastClr="FFFFFF"/>
                  </a:solidFill>
                  <a:sym typeface="Arial" panose="020B0604020202020204" pitchFamily="34" charset="0"/>
                </a:rPr>
                <a:t>D</a:t>
              </a:r>
              <a:endParaRPr lang="zh-CN" altLang="en-US" dirty="0">
                <a:solidFill>
                  <a:sysClr val="window" lastClr="FFFFFF"/>
                </a:solidFill>
                <a:sym typeface="Arial" panose="020B0604020202020204" pitchFamily="34" charset="0"/>
              </a:endParaRPr>
            </a:p>
          </p:txBody>
        </p:sp>
        <p:sp>
          <p:nvSpPr>
            <p:cNvPr id="58" name="矩形 57"/>
            <p:cNvSpPr/>
            <p:nvPr>
              <p:custDataLst>
                <p:tags r:id="rId17"/>
              </p:custDataLst>
            </p:nvPr>
          </p:nvSpPr>
          <p:spPr>
            <a:xfrm>
              <a:off x="892449" y="4260325"/>
              <a:ext cx="1064911" cy="1708271"/>
            </a:xfrm>
            <a:prstGeom prst="rect">
              <a:avLst/>
            </a:prstGeom>
            <a:noFill/>
            <a:ln w="12700" cap="flat" cmpd="sng" algn="ctr">
              <a:noFill/>
              <a:prstDash val="solid"/>
              <a:miter lim="800000"/>
            </a:ln>
            <a:effectLst/>
          </p:spPr>
          <p:txBody>
            <a:bodyPr rtlCol="0" anchor="t">
              <a:normAutofit/>
            </a:bodyPr>
            <a:p>
              <a:pPr algn="just">
                <a:lnSpc>
                  <a:spcPct val="150000"/>
                </a:lnSpc>
              </a:pPr>
              <a:r>
                <a:rPr lang="zh-CN" altLang="en-US" b="1" dirty="0">
                  <a:sym typeface="Arial" panose="020B0604020202020204" pitchFamily="34" charset="0"/>
                </a:rPr>
                <a:t>出院证、诊断证明书（原件）</a:t>
              </a:r>
              <a:endParaRPr lang="en-US" altLang="zh-CN" b="1" dirty="0">
                <a:sym typeface="Arial" panose="020B0604020202020204" pitchFamily="34" charset="0"/>
              </a:endParaRPr>
            </a:p>
          </p:txBody>
        </p:sp>
      </p:grpSp>
      <p:grpSp>
        <p:nvGrpSpPr>
          <p:cNvPr id="59" name="组合 58"/>
          <p:cNvGrpSpPr/>
          <p:nvPr>
            <p:custDataLst>
              <p:tags r:id="rId18"/>
            </p:custDataLst>
          </p:nvPr>
        </p:nvGrpSpPr>
        <p:grpSpPr>
          <a:xfrm>
            <a:off x="6962367" y="1828386"/>
            <a:ext cx="1423768" cy="2977352"/>
            <a:chOff x="855198" y="3585881"/>
            <a:chExt cx="1139413" cy="2382715"/>
          </a:xfrm>
        </p:grpSpPr>
        <p:sp>
          <p:nvSpPr>
            <p:cNvPr id="60" name="任意多边形 59"/>
            <p:cNvSpPr/>
            <p:nvPr>
              <p:custDataLst>
                <p:tags r:id="rId19"/>
              </p:custDataLst>
            </p:nvPr>
          </p:nvSpPr>
          <p:spPr>
            <a:xfrm>
              <a:off x="855198" y="3987056"/>
              <a:ext cx="1139413" cy="353109"/>
            </a:xfrm>
            <a:custGeom>
              <a:avLst/>
              <a:gdLst>
                <a:gd name="connsiteX0" fmla="*/ 741451 w 1482901"/>
                <a:gd name="connsiteY0" fmla="*/ 0 h 459558"/>
                <a:gd name="connsiteX1" fmla="*/ 1433054 w 1482901"/>
                <a:gd name="connsiteY1" fmla="*/ 367722 h 459558"/>
                <a:gd name="connsiteX2" fmla="*/ 1482901 w 1482901"/>
                <a:gd name="connsiteY2" fmla="*/ 459558 h 459558"/>
                <a:gd name="connsiteX3" fmla="*/ 1463704 w 1482901"/>
                <a:gd name="connsiteY3" fmla="*/ 459558 h 459558"/>
                <a:gd name="connsiteX4" fmla="*/ 1419001 w 1482901"/>
                <a:gd name="connsiteY4" fmla="*/ 377198 h 459558"/>
                <a:gd name="connsiteX5" fmla="*/ 741451 w 1482901"/>
                <a:gd name="connsiteY5" fmla="*/ 16948 h 459558"/>
                <a:gd name="connsiteX6" fmla="*/ 63901 w 1482901"/>
                <a:gd name="connsiteY6" fmla="*/ 377198 h 459558"/>
                <a:gd name="connsiteX7" fmla="*/ 19197 w 1482901"/>
                <a:gd name="connsiteY7" fmla="*/ 459558 h 459558"/>
                <a:gd name="connsiteX8" fmla="*/ 0 w 1482901"/>
                <a:gd name="connsiteY8" fmla="*/ 459558 h 459558"/>
                <a:gd name="connsiteX9" fmla="*/ 49847 w 1482901"/>
                <a:gd name="connsiteY9" fmla="*/ 367722 h 459558"/>
                <a:gd name="connsiteX10" fmla="*/ 741451 w 1482901"/>
                <a:gd name="connsiteY10" fmla="*/ 0 h 45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2901" h="459558">
                  <a:moveTo>
                    <a:pt x="741451" y="0"/>
                  </a:moveTo>
                  <a:cubicBezTo>
                    <a:pt x="1029345" y="0"/>
                    <a:pt x="1283171" y="145865"/>
                    <a:pt x="1433054" y="367722"/>
                  </a:cubicBezTo>
                  <a:lnTo>
                    <a:pt x="1482901" y="459558"/>
                  </a:lnTo>
                  <a:lnTo>
                    <a:pt x="1463704" y="459558"/>
                  </a:lnTo>
                  <a:lnTo>
                    <a:pt x="1419001" y="377198"/>
                  </a:lnTo>
                  <a:cubicBezTo>
                    <a:pt x="1272163" y="159849"/>
                    <a:pt x="1023495" y="16948"/>
                    <a:pt x="741451" y="16948"/>
                  </a:cubicBezTo>
                  <a:cubicBezTo>
                    <a:pt x="459407" y="16948"/>
                    <a:pt x="210739" y="159849"/>
                    <a:pt x="63901" y="377198"/>
                  </a:cubicBezTo>
                  <a:lnTo>
                    <a:pt x="19197" y="459558"/>
                  </a:lnTo>
                  <a:lnTo>
                    <a:pt x="0" y="459558"/>
                  </a:lnTo>
                  <a:lnTo>
                    <a:pt x="49847" y="367722"/>
                  </a:lnTo>
                  <a:cubicBezTo>
                    <a:pt x="199731" y="145865"/>
                    <a:pt x="453557" y="0"/>
                    <a:pt x="741451" y="0"/>
                  </a:cubicBezTo>
                  <a:close/>
                </a:path>
              </a:pathLst>
            </a:custGeom>
            <a:solidFill>
              <a:srgbClr val="F27255"/>
            </a:solidFill>
            <a:ln w="12700" cap="flat" cmpd="sng" algn="ctr">
              <a:noFill/>
              <a:prstDash val="solid"/>
              <a:miter lim="800000"/>
            </a:ln>
            <a:effectLst/>
          </p:spPr>
          <p:txBody>
            <a:bodyPr rtlCol="0" anchor="ctr">
              <a:normAutofit/>
            </a:bodyPr>
            <a:p>
              <a:pPr algn="ctr"/>
              <a:endParaRPr lang="zh-CN" altLang="en-US">
                <a:sym typeface="Arial" panose="020B0604020202020204" pitchFamily="34" charset="0"/>
              </a:endParaRPr>
            </a:p>
          </p:txBody>
        </p:sp>
        <p:sp>
          <p:nvSpPr>
            <p:cNvPr id="61" name="椭圆 60"/>
            <p:cNvSpPr/>
            <p:nvPr>
              <p:custDataLst>
                <p:tags r:id="rId20"/>
              </p:custDataLst>
            </p:nvPr>
          </p:nvSpPr>
          <p:spPr>
            <a:xfrm>
              <a:off x="1140830" y="3585881"/>
              <a:ext cx="568150" cy="568149"/>
            </a:xfrm>
            <a:prstGeom prst="ellipse">
              <a:avLst/>
            </a:prstGeom>
            <a:solidFill>
              <a:srgbClr val="F6C171"/>
            </a:solidFill>
            <a:ln w="12700" cap="flat" cmpd="sng" algn="ctr">
              <a:noFill/>
              <a:prstDash val="solid"/>
              <a:miter lim="800000"/>
            </a:ln>
            <a:effectLst/>
          </p:spPr>
          <p:txBody>
            <a:bodyPr rtlCol="0" anchor="ctr">
              <a:normAutofit/>
            </a:bodyPr>
            <a:p>
              <a:pPr algn="ctr"/>
              <a:r>
                <a:rPr lang="en-US" altLang="zh-CN" dirty="0">
                  <a:solidFill>
                    <a:sysClr val="window" lastClr="FFFFFF"/>
                  </a:solidFill>
                  <a:sym typeface="Arial" panose="020B0604020202020204" pitchFamily="34" charset="0"/>
                </a:rPr>
                <a:t>E</a:t>
              </a:r>
              <a:endParaRPr lang="zh-CN" altLang="en-US" dirty="0">
                <a:solidFill>
                  <a:sysClr val="window" lastClr="FFFFFF"/>
                </a:solidFill>
                <a:sym typeface="Arial" panose="020B0604020202020204" pitchFamily="34" charset="0"/>
              </a:endParaRPr>
            </a:p>
          </p:txBody>
        </p:sp>
        <p:sp>
          <p:nvSpPr>
            <p:cNvPr id="62" name="矩形 61"/>
            <p:cNvSpPr/>
            <p:nvPr>
              <p:custDataLst>
                <p:tags r:id="rId21"/>
              </p:custDataLst>
            </p:nvPr>
          </p:nvSpPr>
          <p:spPr>
            <a:xfrm>
              <a:off x="892449" y="4260325"/>
              <a:ext cx="1064911" cy="1708271"/>
            </a:xfrm>
            <a:prstGeom prst="rect">
              <a:avLst/>
            </a:prstGeom>
            <a:noFill/>
            <a:ln w="12700" cap="flat" cmpd="sng" algn="ctr">
              <a:noFill/>
              <a:prstDash val="solid"/>
              <a:miter lim="800000"/>
            </a:ln>
            <a:effectLst/>
          </p:spPr>
          <p:txBody>
            <a:bodyPr rtlCol="0" anchor="t">
              <a:normAutofit/>
            </a:bodyPr>
            <a:p>
              <a:pPr algn="just">
                <a:lnSpc>
                  <a:spcPct val="150000"/>
                </a:lnSpc>
              </a:pPr>
              <a:r>
                <a:rPr lang="zh-CN" altLang="en-US" b="1" dirty="0">
                  <a:sym typeface="Arial" panose="020B0604020202020204" pitchFamily="34" charset="0"/>
                </a:rPr>
                <a:t>结婚证、准生证复印件</a:t>
              </a:r>
              <a:endParaRPr lang="zh-CN" altLang="en-US" b="1" dirty="0">
                <a:sym typeface="Arial" panose="020B0604020202020204" pitchFamily="34" charset="0"/>
              </a:endParaRPr>
            </a:p>
          </p:txBody>
        </p:sp>
      </p:grpSp>
      <p:grpSp>
        <p:nvGrpSpPr>
          <p:cNvPr id="63" name="组合 62"/>
          <p:cNvGrpSpPr/>
          <p:nvPr>
            <p:custDataLst>
              <p:tags r:id="rId22"/>
            </p:custDataLst>
          </p:nvPr>
        </p:nvGrpSpPr>
        <p:grpSpPr>
          <a:xfrm>
            <a:off x="8687198" y="2447245"/>
            <a:ext cx="1423768" cy="2977352"/>
            <a:chOff x="855198" y="3585881"/>
            <a:chExt cx="1139413" cy="2382715"/>
          </a:xfrm>
        </p:grpSpPr>
        <p:sp>
          <p:nvSpPr>
            <p:cNvPr id="64" name="任意多边形 63"/>
            <p:cNvSpPr/>
            <p:nvPr>
              <p:custDataLst>
                <p:tags r:id="rId23"/>
              </p:custDataLst>
            </p:nvPr>
          </p:nvSpPr>
          <p:spPr>
            <a:xfrm>
              <a:off x="855198" y="3987056"/>
              <a:ext cx="1139413" cy="353109"/>
            </a:xfrm>
            <a:custGeom>
              <a:avLst/>
              <a:gdLst>
                <a:gd name="connsiteX0" fmla="*/ 741451 w 1482901"/>
                <a:gd name="connsiteY0" fmla="*/ 0 h 459558"/>
                <a:gd name="connsiteX1" fmla="*/ 1433054 w 1482901"/>
                <a:gd name="connsiteY1" fmla="*/ 367722 h 459558"/>
                <a:gd name="connsiteX2" fmla="*/ 1482901 w 1482901"/>
                <a:gd name="connsiteY2" fmla="*/ 459558 h 459558"/>
                <a:gd name="connsiteX3" fmla="*/ 1463704 w 1482901"/>
                <a:gd name="connsiteY3" fmla="*/ 459558 h 459558"/>
                <a:gd name="connsiteX4" fmla="*/ 1419001 w 1482901"/>
                <a:gd name="connsiteY4" fmla="*/ 377198 h 459558"/>
                <a:gd name="connsiteX5" fmla="*/ 741451 w 1482901"/>
                <a:gd name="connsiteY5" fmla="*/ 16948 h 459558"/>
                <a:gd name="connsiteX6" fmla="*/ 63901 w 1482901"/>
                <a:gd name="connsiteY6" fmla="*/ 377198 h 459558"/>
                <a:gd name="connsiteX7" fmla="*/ 19197 w 1482901"/>
                <a:gd name="connsiteY7" fmla="*/ 459558 h 459558"/>
                <a:gd name="connsiteX8" fmla="*/ 0 w 1482901"/>
                <a:gd name="connsiteY8" fmla="*/ 459558 h 459558"/>
                <a:gd name="connsiteX9" fmla="*/ 49847 w 1482901"/>
                <a:gd name="connsiteY9" fmla="*/ 367722 h 459558"/>
                <a:gd name="connsiteX10" fmla="*/ 741451 w 1482901"/>
                <a:gd name="connsiteY10" fmla="*/ 0 h 45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2901" h="459558">
                  <a:moveTo>
                    <a:pt x="741451" y="0"/>
                  </a:moveTo>
                  <a:cubicBezTo>
                    <a:pt x="1029345" y="0"/>
                    <a:pt x="1283171" y="145865"/>
                    <a:pt x="1433054" y="367722"/>
                  </a:cubicBezTo>
                  <a:lnTo>
                    <a:pt x="1482901" y="459558"/>
                  </a:lnTo>
                  <a:lnTo>
                    <a:pt x="1463704" y="459558"/>
                  </a:lnTo>
                  <a:lnTo>
                    <a:pt x="1419001" y="377198"/>
                  </a:lnTo>
                  <a:cubicBezTo>
                    <a:pt x="1272163" y="159849"/>
                    <a:pt x="1023495" y="16948"/>
                    <a:pt x="741451" y="16948"/>
                  </a:cubicBezTo>
                  <a:cubicBezTo>
                    <a:pt x="459407" y="16948"/>
                    <a:pt x="210739" y="159849"/>
                    <a:pt x="63901" y="377198"/>
                  </a:cubicBezTo>
                  <a:lnTo>
                    <a:pt x="19197" y="459558"/>
                  </a:lnTo>
                  <a:lnTo>
                    <a:pt x="0" y="459558"/>
                  </a:lnTo>
                  <a:lnTo>
                    <a:pt x="49847" y="367722"/>
                  </a:lnTo>
                  <a:cubicBezTo>
                    <a:pt x="199731" y="145865"/>
                    <a:pt x="453557" y="0"/>
                    <a:pt x="741451" y="0"/>
                  </a:cubicBezTo>
                  <a:close/>
                </a:path>
              </a:pathLst>
            </a:custGeom>
            <a:solidFill>
              <a:srgbClr val="F27255"/>
            </a:solidFill>
            <a:ln w="12700" cap="flat" cmpd="sng" algn="ctr">
              <a:noFill/>
              <a:prstDash val="solid"/>
              <a:miter lim="800000"/>
            </a:ln>
            <a:effectLst/>
          </p:spPr>
          <p:txBody>
            <a:bodyPr rtlCol="0" anchor="ctr">
              <a:normAutofit/>
            </a:bodyPr>
            <a:p>
              <a:pPr algn="ctr"/>
              <a:endParaRPr lang="zh-CN" altLang="en-US">
                <a:sym typeface="Arial" panose="020B0604020202020204" pitchFamily="34" charset="0"/>
              </a:endParaRPr>
            </a:p>
          </p:txBody>
        </p:sp>
        <p:sp>
          <p:nvSpPr>
            <p:cNvPr id="65" name="椭圆 64"/>
            <p:cNvSpPr/>
            <p:nvPr>
              <p:custDataLst>
                <p:tags r:id="rId24"/>
              </p:custDataLst>
            </p:nvPr>
          </p:nvSpPr>
          <p:spPr>
            <a:xfrm>
              <a:off x="1140830" y="3585881"/>
              <a:ext cx="568150" cy="568149"/>
            </a:xfrm>
            <a:prstGeom prst="ellipse">
              <a:avLst/>
            </a:prstGeom>
            <a:solidFill>
              <a:srgbClr val="F6C171"/>
            </a:solidFill>
            <a:ln w="12700" cap="flat" cmpd="sng" algn="ctr">
              <a:noFill/>
              <a:prstDash val="solid"/>
              <a:miter lim="800000"/>
            </a:ln>
            <a:effectLst/>
          </p:spPr>
          <p:txBody>
            <a:bodyPr rtlCol="0" anchor="ctr">
              <a:normAutofit/>
            </a:bodyPr>
            <a:p>
              <a:pPr algn="ctr"/>
              <a:r>
                <a:rPr lang="en-US" altLang="zh-CN" dirty="0">
                  <a:solidFill>
                    <a:sysClr val="window" lastClr="FFFFFF"/>
                  </a:solidFill>
                  <a:sym typeface="Arial" panose="020B0604020202020204" pitchFamily="34" charset="0"/>
                </a:rPr>
                <a:t>F</a:t>
              </a:r>
              <a:endParaRPr lang="zh-CN" altLang="en-US" dirty="0">
                <a:solidFill>
                  <a:sysClr val="window" lastClr="FFFFFF"/>
                </a:solidFill>
                <a:sym typeface="Arial" panose="020B0604020202020204" pitchFamily="34" charset="0"/>
              </a:endParaRPr>
            </a:p>
          </p:txBody>
        </p:sp>
        <p:sp>
          <p:nvSpPr>
            <p:cNvPr id="66" name="矩形 65"/>
            <p:cNvSpPr/>
            <p:nvPr>
              <p:custDataLst>
                <p:tags r:id="rId25"/>
              </p:custDataLst>
            </p:nvPr>
          </p:nvSpPr>
          <p:spPr>
            <a:xfrm>
              <a:off x="892449" y="4260325"/>
              <a:ext cx="1064911" cy="1708271"/>
            </a:xfrm>
            <a:prstGeom prst="rect">
              <a:avLst/>
            </a:prstGeom>
            <a:noFill/>
            <a:ln w="12700" cap="flat" cmpd="sng" algn="ctr">
              <a:noFill/>
              <a:prstDash val="solid"/>
              <a:miter lim="800000"/>
            </a:ln>
            <a:effectLst/>
          </p:spPr>
          <p:txBody>
            <a:bodyPr rtlCol="0" anchor="t">
              <a:normAutofit fontScale="90000" lnSpcReduction="20000"/>
            </a:bodyPr>
            <a:p>
              <a:pPr algn="just">
                <a:lnSpc>
                  <a:spcPct val="150000"/>
                </a:lnSpc>
              </a:pPr>
              <a:r>
                <a:rPr lang="zh-CN" altLang="en-US" b="1" dirty="0">
                  <a:sym typeface="Arial" panose="020B0604020202020204" pitchFamily="34" charset="0"/>
                </a:rPr>
                <a:t>围产手册复印件（包含</a:t>
              </a:r>
              <a:r>
                <a:rPr lang="en-US" altLang="zh-CN" b="1" dirty="0">
                  <a:sym typeface="Arial" panose="020B0604020202020204" pitchFamily="34" charset="0"/>
                </a:rPr>
                <a:t>“</a:t>
              </a:r>
              <a:r>
                <a:rPr lang="zh-CN" altLang="en-US" b="1" dirty="0">
                  <a:ea typeface="宋体" panose="02010600030101010101" pitchFamily="2" charset="-122"/>
                  <a:sym typeface="Arial" panose="020B0604020202020204" pitchFamily="34" charset="0"/>
                </a:rPr>
                <a:t>个人信息</a:t>
              </a:r>
              <a:r>
                <a:rPr lang="en-US" altLang="zh-CN" b="1" dirty="0">
                  <a:sym typeface="Arial" panose="020B0604020202020204" pitchFamily="34" charset="0"/>
                </a:rPr>
                <a:t>”</a:t>
              </a:r>
              <a:r>
                <a:rPr lang="zh-CN" altLang="en-US" b="1" dirty="0">
                  <a:ea typeface="宋体" panose="02010600030101010101" pitchFamily="2" charset="-122"/>
                  <a:sym typeface="Arial" panose="020B0604020202020204" pitchFamily="34" charset="0"/>
                </a:rPr>
                <a:t>、</a:t>
              </a:r>
              <a:r>
                <a:rPr lang="en-US" altLang="zh-CN" b="1" dirty="0">
                  <a:ea typeface="宋体" panose="02010600030101010101" pitchFamily="2" charset="-122"/>
                  <a:sym typeface="Arial" panose="020B0604020202020204" pitchFamily="34" charset="0"/>
                </a:rPr>
                <a:t>“</a:t>
              </a:r>
              <a:r>
                <a:rPr lang="zh-CN" altLang="en-US" b="1" dirty="0">
                  <a:ea typeface="宋体" panose="02010600030101010101" pitchFamily="2" charset="-122"/>
                  <a:sym typeface="Arial" panose="020B0604020202020204" pitchFamily="34" charset="0"/>
                </a:rPr>
                <a:t>产检记录</a:t>
              </a:r>
              <a:r>
                <a:rPr lang="en-US" altLang="zh-CN" b="1" dirty="0">
                  <a:ea typeface="宋体" panose="02010600030101010101" pitchFamily="2" charset="-122"/>
                  <a:sym typeface="Arial" panose="020B0604020202020204" pitchFamily="34" charset="0"/>
                </a:rPr>
                <a:t>”</a:t>
              </a:r>
              <a:r>
                <a:rPr lang="zh-CN" altLang="en-US" b="1" dirty="0">
                  <a:ea typeface="宋体" panose="02010600030101010101" pitchFamily="2" charset="-122"/>
                  <a:sym typeface="Arial" panose="020B0604020202020204" pitchFamily="34" charset="0"/>
                </a:rPr>
                <a:t>、</a:t>
              </a:r>
              <a:r>
                <a:rPr lang="en-US" altLang="zh-CN" b="1" dirty="0">
                  <a:ea typeface="宋体" panose="02010600030101010101" pitchFamily="2" charset="-122"/>
                  <a:sym typeface="Arial" panose="020B0604020202020204" pitchFamily="34" charset="0"/>
                </a:rPr>
                <a:t>“</a:t>
              </a:r>
              <a:r>
                <a:rPr lang="zh-CN" altLang="en-US" b="1" dirty="0">
                  <a:ea typeface="宋体" panose="02010600030101010101" pitchFamily="2" charset="-122"/>
                  <a:sym typeface="Arial" panose="020B0604020202020204" pitchFamily="34" charset="0"/>
                </a:rPr>
                <a:t>生产方式</a:t>
              </a:r>
              <a:r>
                <a:rPr lang="en-US" altLang="zh-CN" b="1" dirty="0">
                  <a:ea typeface="宋体" panose="02010600030101010101" pitchFamily="2" charset="-122"/>
                  <a:sym typeface="Arial" panose="020B0604020202020204" pitchFamily="34" charset="0"/>
                </a:rPr>
                <a:t>”</a:t>
              </a:r>
              <a:r>
                <a:rPr lang="zh-CN" altLang="en-US" b="1" dirty="0">
                  <a:ea typeface="宋体" panose="02010600030101010101" pitchFamily="2" charset="-122"/>
                  <a:sym typeface="Arial" panose="020B0604020202020204" pitchFamily="34" charset="0"/>
                </a:rPr>
                <a:t>页码）；</a:t>
              </a:r>
              <a:endParaRPr lang="zh-CN" altLang="en-US" b="1" dirty="0">
                <a:ea typeface="宋体" panose="02010600030101010101" pitchFamily="2" charset="-122"/>
                <a:sym typeface="Arial" panose="020B0604020202020204" pitchFamily="34" charset="0"/>
              </a:endParaRPr>
            </a:p>
          </p:txBody>
        </p:sp>
      </p:grpSp>
      <p:grpSp>
        <p:nvGrpSpPr>
          <p:cNvPr id="67" name="组合 66"/>
          <p:cNvGrpSpPr/>
          <p:nvPr>
            <p:custDataLst>
              <p:tags r:id="rId26"/>
            </p:custDataLst>
          </p:nvPr>
        </p:nvGrpSpPr>
        <p:grpSpPr>
          <a:xfrm>
            <a:off x="10428999" y="1828741"/>
            <a:ext cx="1423768" cy="2977352"/>
            <a:chOff x="855198" y="3585881"/>
            <a:chExt cx="1139413" cy="2382715"/>
          </a:xfrm>
        </p:grpSpPr>
        <p:sp>
          <p:nvSpPr>
            <p:cNvPr id="68" name="任意多边形 67"/>
            <p:cNvSpPr/>
            <p:nvPr>
              <p:custDataLst>
                <p:tags r:id="rId27"/>
              </p:custDataLst>
            </p:nvPr>
          </p:nvSpPr>
          <p:spPr>
            <a:xfrm>
              <a:off x="855198" y="3987056"/>
              <a:ext cx="1139413" cy="353109"/>
            </a:xfrm>
            <a:custGeom>
              <a:avLst/>
              <a:gdLst>
                <a:gd name="connsiteX0" fmla="*/ 741451 w 1482901"/>
                <a:gd name="connsiteY0" fmla="*/ 0 h 459558"/>
                <a:gd name="connsiteX1" fmla="*/ 1433054 w 1482901"/>
                <a:gd name="connsiteY1" fmla="*/ 367722 h 459558"/>
                <a:gd name="connsiteX2" fmla="*/ 1482901 w 1482901"/>
                <a:gd name="connsiteY2" fmla="*/ 459558 h 459558"/>
                <a:gd name="connsiteX3" fmla="*/ 1463704 w 1482901"/>
                <a:gd name="connsiteY3" fmla="*/ 459558 h 459558"/>
                <a:gd name="connsiteX4" fmla="*/ 1419001 w 1482901"/>
                <a:gd name="connsiteY4" fmla="*/ 377198 h 459558"/>
                <a:gd name="connsiteX5" fmla="*/ 741451 w 1482901"/>
                <a:gd name="connsiteY5" fmla="*/ 16948 h 459558"/>
                <a:gd name="connsiteX6" fmla="*/ 63901 w 1482901"/>
                <a:gd name="connsiteY6" fmla="*/ 377198 h 459558"/>
                <a:gd name="connsiteX7" fmla="*/ 19197 w 1482901"/>
                <a:gd name="connsiteY7" fmla="*/ 459558 h 459558"/>
                <a:gd name="connsiteX8" fmla="*/ 0 w 1482901"/>
                <a:gd name="connsiteY8" fmla="*/ 459558 h 459558"/>
                <a:gd name="connsiteX9" fmla="*/ 49847 w 1482901"/>
                <a:gd name="connsiteY9" fmla="*/ 367722 h 459558"/>
                <a:gd name="connsiteX10" fmla="*/ 741451 w 1482901"/>
                <a:gd name="connsiteY10" fmla="*/ 0 h 45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2901" h="459558">
                  <a:moveTo>
                    <a:pt x="741451" y="0"/>
                  </a:moveTo>
                  <a:cubicBezTo>
                    <a:pt x="1029345" y="0"/>
                    <a:pt x="1283171" y="145865"/>
                    <a:pt x="1433054" y="367722"/>
                  </a:cubicBezTo>
                  <a:lnTo>
                    <a:pt x="1482901" y="459558"/>
                  </a:lnTo>
                  <a:lnTo>
                    <a:pt x="1463704" y="459558"/>
                  </a:lnTo>
                  <a:lnTo>
                    <a:pt x="1419001" y="377198"/>
                  </a:lnTo>
                  <a:cubicBezTo>
                    <a:pt x="1272163" y="159849"/>
                    <a:pt x="1023495" y="16948"/>
                    <a:pt x="741451" y="16948"/>
                  </a:cubicBezTo>
                  <a:cubicBezTo>
                    <a:pt x="459407" y="16948"/>
                    <a:pt x="210739" y="159849"/>
                    <a:pt x="63901" y="377198"/>
                  </a:cubicBezTo>
                  <a:lnTo>
                    <a:pt x="19197" y="459558"/>
                  </a:lnTo>
                  <a:lnTo>
                    <a:pt x="0" y="459558"/>
                  </a:lnTo>
                  <a:lnTo>
                    <a:pt x="49847" y="367722"/>
                  </a:lnTo>
                  <a:cubicBezTo>
                    <a:pt x="199731" y="145865"/>
                    <a:pt x="453557" y="0"/>
                    <a:pt x="741451" y="0"/>
                  </a:cubicBezTo>
                  <a:close/>
                </a:path>
              </a:pathLst>
            </a:custGeom>
            <a:solidFill>
              <a:srgbClr val="F27255"/>
            </a:solidFill>
            <a:ln w="12700" cap="flat" cmpd="sng" algn="ctr">
              <a:noFill/>
              <a:prstDash val="solid"/>
              <a:miter lim="800000"/>
            </a:ln>
            <a:effectLst/>
          </p:spPr>
          <p:txBody>
            <a:bodyPr rtlCol="0" anchor="ctr">
              <a:normAutofit/>
            </a:bodyPr>
            <a:p>
              <a:pPr algn="ctr"/>
              <a:endParaRPr lang="zh-CN" altLang="en-US">
                <a:sym typeface="Arial" panose="020B0604020202020204" pitchFamily="34" charset="0"/>
              </a:endParaRPr>
            </a:p>
          </p:txBody>
        </p:sp>
        <p:sp>
          <p:nvSpPr>
            <p:cNvPr id="69" name="椭圆 68"/>
            <p:cNvSpPr/>
            <p:nvPr>
              <p:custDataLst>
                <p:tags r:id="rId28"/>
              </p:custDataLst>
            </p:nvPr>
          </p:nvSpPr>
          <p:spPr>
            <a:xfrm>
              <a:off x="1140830" y="3585881"/>
              <a:ext cx="568150" cy="568149"/>
            </a:xfrm>
            <a:prstGeom prst="ellipse">
              <a:avLst/>
            </a:prstGeom>
            <a:solidFill>
              <a:srgbClr val="F6C171"/>
            </a:solidFill>
            <a:ln w="12700" cap="flat" cmpd="sng" algn="ctr">
              <a:noFill/>
              <a:prstDash val="solid"/>
              <a:miter lim="800000"/>
            </a:ln>
            <a:effectLst/>
          </p:spPr>
          <p:txBody>
            <a:bodyPr rtlCol="0" anchor="ctr">
              <a:normAutofit/>
            </a:bodyPr>
            <a:p>
              <a:pPr algn="ctr"/>
              <a:r>
                <a:rPr lang="en-US" altLang="zh-CN" dirty="0">
                  <a:solidFill>
                    <a:sysClr val="window" lastClr="FFFFFF"/>
                  </a:solidFill>
                  <a:sym typeface="Arial" panose="020B0604020202020204" pitchFamily="34" charset="0"/>
                </a:rPr>
                <a:t>G</a:t>
              </a:r>
              <a:endParaRPr lang="zh-CN" altLang="en-US" dirty="0">
                <a:solidFill>
                  <a:sysClr val="window" lastClr="FFFFFF"/>
                </a:solidFill>
                <a:sym typeface="Arial" panose="020B0604020202020204" pitchFamily="34" charset="0"/>
              </a:endParaRPr>
            </a:p>
          </p:txBody>
        </p:sp>
        <p:sp>
          <p:nvSpPr>
            <p:cNvPr id="70" name="矩形 69"/>
            <p:cNvSpPr/>
            <p:nvPr>
              <p:custDataLst>
                <p:tags r:id="rId29"/>
              </p:custDataLst>
            </p:nvPr>
          </p:nvSpPr>
          <p:spPr>
            <a:xfrm>
              <a:off x="892449" y="4260325"/>
              <a:ext cx="1064911" cy="1708271"/>
            </a:xfrm>
            <a:prstGeom prst="rect">
              <a:avLst/>
            </a:prstGeom>
            <a:noFill/>
            <a:ln w="12700" cap="flat" cmpd="sng" algn="ctr">
              <a:noFill/>
              <a:prstDash val="solid"/>
              <a:miter lim="800000"/>
            </a:ln>
            <a:effectLst/>
          </p:spPr>
          <p:txBody>
            <a:bodyPr rtlCol="0" anchor="t">
              <a:normAutofit/>
            </a:bodyPr>
            <a:p>
              <a:pPr algn="just">
                <a:lnSpc>
                  <a:spcPct val="150000"/>
                </a:lnSpc>
              </a:pPr>
              <a:r>
                <a:rPr lang="zh-CN" altLang="en-US" b="1" dirty="0">
                  <a:ea typeface="宋体" panose="02010600030101010101" pitchFamily="2" charset="-122"/>
                  <a:sym typeface="Arial" panose="020B0604020202020204" pitchFamily="34" charset="0"/>
                </a:rPr>
                <a:t>医保卡、学生证、身份证复印件；</a:t>
              </a:r>
              <a:endParaRPr lang="zh-CN" altLang="en-US" b="1" dirty="0">
                <a:ea typeface="宋体" panose="02010600030101010101" pitchFamily="2"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0676353_090130049000_2"/>
          <p:cNvPicPr>
            <a:picLocks noChangeAspect="1"/>
          </p:cNvPicPr>
          <p:nvPr/>
        </p:nvPicPr>
        <p:blipFill>
          <a:blip r:embed="rId1"/>
          <a:stretch>
            <a:fillRect/>
          </a:stretch>
        </p:blipFill>
        <p:spPr>
          <a:xfrm>
            <a:off x="48260" y="-8255"/>
            <a:ext cx="12193905" cy="7031355"/>
          </a:xfrm>
          <a:prstGeom prst="rect">
            <a:avLst/>
          </a:prstGeom>
        </p:spPr>
      </p:pic>
      <p:sp>
        <p:nvSpPr>
          <p:cNvPr id="2" name="标题 1"/>
          <p:cNvSpPr>
            <a:spLocks noGrp="1"/>
          </p:cNvSpPr>
          <p:nvPr>
            <p:ph type="title"/>
          </p:nvPr>
        </p:nvSpPr>
        <p:spPr>
          <a:xfrm>
            <a:off x="1057275" y="87630"/>
            <a:ext cx="10673715" cy="1096645"/>
          </a:xfrm>
        </p:spPr>
        <p:txBody>
          <a:bodyPr rtlCol="0"/>
          <a:lstStyle/>
          <a:p>
            <a:pPr algn="l" rtl="0"/>
            <a:r>
              <a:rPr lang="zh-CN" altLang="en-US" sz="4400" dirty="0">
                <a:latin typeface="宋体" panose="02010600030101010101" pitchFamily="2" charset="-122"/>
                <a:ea typeface="宋体" panose="02010600030101010101" pitchFamily="2" charset="-122"/>
              </a:rPr>
              <a:t>注意：以下情况不予报销</a:t>
            </a:r>
            <a:endParaRPr lang="zh-CN" altLang="en-US" sz="4400" dirty="0">
              <a:latin typeface="宋体" panose="02010600030101010101" pitchFamily="2" charset="-122"/>
              <a:ea typeface="宋体" panose="02010600030101010101" pitchFamily="2" charset="-122"/>
            </a:endParaRPr>
          </a:p>
        </p:txBody>
      </p:sp>
      <p:sp>
        <p:nvSpPr>
          <p:cNvPr id="6" name="文本框 5"/>
          <p:cNvSpPr txBox="1"/>
          <p:nvPr/>
        </p:nvSpPr>
        <p:spPr>
          <a:xfrm>
            <a:off x="47625" y="1073785"/>
            <a:ext cx="12195175" cy="6554470"/>
          </a:xfrm>
          <a:prstGeom prst="rect">
            <a:avLst/>
          </a:prstGeom>
          <a:noFill/>
        </p:spPr>
        <p:txBody>
          <a:bodyPr wrap="square" rtlCol="0">
            <a:spAutoFit/>
          </a:bodyPr>
          <a:p>
            <a:pPr algn="just" fontAlgn="auto">
              <a:lnSpc>
                <a:spcPct val="150000"/>
              </a:lnSpc>
            </a:pPr>
            <a:r>
              <a:rPr lang="zh-CN" altLang="en-US" sz="2800">
                <a:latin typeface="宋体" panose="02010600030101010101" pitchFamily="2" charset="-122"/>
                <a:ea typeface="宋体" panose="02010600030101010101" pitchFamily="2" charset="-122"/>
              </a:rPr>
              <a:t>1、学生有医保卡的，住院若没刷卡按医保中心规定一律不予报销。</a:t>
            </a:r>
            <a:endParaRPr lang="zh-CN" altLang="en-US" sz="2800">
              <a:latin typeface="宋体" panose="02010600030101010101" pitchFamily="2" charset="-122"/>
              <a:ea typeface="宋体" panose="02010600030101010101" pitchFamily="2" charset="-122"/>
            </a:endParaRPr>
          </a:p>
          <a:p>
            <a:pPr algn="just" fontAlgn="auto">
              <a:lnSpc>
                <a:spcPct val="150000"/>
              </a:lnSpc>
            </a:pPr>
            <a:r>
              <a:rPr lang="zh-CN" altLang="en-US" sz="2800">
                <a:latin typeface="宋体" panose="02010600030101010101" pitchFamily="2" charset="-122"/>
                <a:ea typeface="宋体" panose="02010600030101010101" pitchFamily="2" charset="-122"/>
              </a:rPr>
              <a:t>2、校外定点医院普通门诊按50%报销（医保报销范围外的费用使用除外），限额500元，即最高报销为500的50%。如需门诊复查，每次就诊都需开具转诊证明。一个月内同一种门诊只能报销一次。</a:t>
            </a:r>
            <a:endParaRPr lang="zh-CN" altLang="en-US" sz="2800">
              <a:latin typeface="宋体" panose="02010600030101010101" pitchFamily="2" charset="-122"/>
              <a:ea typeface="宋体" panose="02010600030101010101" pitchFamily="2" charset="-122"/>
            </a:endParaRPr>
          </a:p>
          <a:p>
            <a:pPr algn="just" fontAlgn="auto">
              <a:lnSpc>
                <a:spcPct val="150000"/>
              </a:lnSpc>
            </a:pPr>
            <a:r>
              <a:rPr lang="zh-CN" altLang="en-US" sz="2800">
                <a:latin typeface="宋体" panose="02010600030101010101" pitchFamily="2" charset="-122"/>
                <a:ea typeface="宋体" panose="02010600030101010101" pitchFamily="2" charset="-122"/>
              </a:rPr>
              <a:t>3、普通门诊报销发票为“医院”门诊发票，凡药房（包括医院下属药房）开具的发票，不予报销。</a:t>
            </a:r>
            <a:endParaRPr lang="zh-CN" altLang="en-US" sz="2800">
              <a:latin typeface="宋体" panose="02010600030101010101" pitchFamily="2" charset="-122"/>
              <a:ea typeface="宋体" panose="02010600030101010101" pitchFamily="2" charset="-122"/>
            </a:endParaRPr>
          </a:p>
          <a:p>
            <a:pPr algn="just" fontAlgn="auto">
              <a:lnSpc>
                <a:spcPct val="150000"/>
              </a:lnSpc>
            </a:pPr>
            <a:r>
              <a:rPr lang="zh-CN" altLang="en-US" sz="2800">
                <a:latin typeface="宋体" panose="02010600030101010101" pitchFamily="2" charset="-122"/>
                <a:ea typeface="宋体" panose="02010600030101010101" pitchFamily="2" charset="-122"/>
              </a:rPr>
              <a:t>4、若学生已经参保新农合的，若已经到当地新农合报销过，则大学生医保不予报销。</a:t>
            </a:r>
            <a:endParaRPr lang="zh-CN" altLang="en-US" sz="2800">
              <a:latin typeface="宋体" panose="02010600030101010101" pitchFamily="2" charset="-122"/>
              <a:ea typeface="宋体" panose="02010600030101010101" pitchFamily="2" charset="-122"/>
            </a:endParaRPr>
          </a:p>
          <a:p>
            <a:pPr algn="just" fontAlgn="auto">
              <a:lnSpc>
                <a:spcPct val="150000"/>
              </a:lnSpc>
            </a:pPr>
            <a:r>
              <a:rPr lang="zh-CN" altLang="en-US" sz="2800">
                <a:latin typeface="宋体" panose="02010600030101010101" pitchFamily="2" charset="-122"/>
                <a:ea typeface="宋体" panose="02010600030101010101" pitchFamily="2" charset="-122"/>
              </a:rPr>
              <a:t>5、学生寒暑假、外地实习的，只报销转诊定点医院，其余一律不予报销。</a:t>
            </a:r>
            <a:endParaRPr lang="zh-CN" altLang="en-US" sz="2800">
              <a:latin typeface="宋体" panose="02010600030101010101" pitchFamily="2" charset="-122"/>
              <a:ea typeface="宋体" panose="02010600030101010101" pitchFamily="2" charset="-122"/>
            </a:endParaRPr>
          </a:p>
          <a:p>
            <a:pPr algn="just" fontAlgn="auto">
              <a:lnSpc>
                <a:spcPct val="150000"/>
              </a:lnSpc>
            </a:pPr>
            <a:endParaRPr lang="zh-CN" altLang="en-US" sz="28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0676353_090130049000_2"/>
          <p:cNvPicPr>
            <a:picLocks noChangeAspect="1"/>
          </p:cNvPicPr>
          <p:nvPr/>
        </p:nvPicPr>
        <p:blipFill>
          <a:blip r:embed="rId1"/>
          <a:stretch>
            <a:fillRect/>
          </a:stretch>
        </p:blipFill>
        <p:spPr>
          <a:xfrm>
            <a:off x="-635" y="-8255"/>
            <a:ext cx="12193905" cy="7031355"/>
          </a:xfrm>
          <a:prstGeom prst="rect">
            <a:avLst/>
          </a:prstGeom>
        </p:spPr>
      </p:pic>
      <p:sp>
        <p:nvSpPr>
          <p:cNvPr id="2" name="标题 1"/>
          <p:cNvSpPr>
            <a:spLocks noGrp="1"/>
          </p:cNvSpPr>
          <p:nvPr>
            <p:ph type="title"/>
          </p:nvPr>
        </p:nvSpPr>
        <p:spPr>
          <a:xfrm>
            <a:off x="1089025" y="144145"/>
            <a:ext cx="10630535" cy="1096645"/>
          </a:xfrm>
        </p:spPr>
        <p:txBody>
          <a:bodyPr rtlCol="0"/>
          <a:lstStyle/>
          <a:p>
            <a:pPr algn="l" rtl="0"/>
            <a:r>
              <a:rPr lang="zh-CN" altLang="en-US" sz="4400" dirty="0">
                <a:latin typeface="宋体" panose="02010600030101010101" pitchFamily="2" charset="-122"/>
                <a:ea typeface="宋体" panose="02010600030101010101" pitchFamily="2" charset="-122"/>
              </a:rPr>
              <a:t>注意：以下情况不予报销</a:t>
            </a:r>
            <a:endParaRPr lang="zh-CN" altLang="en-US" sz="4400" dirty="0">
              <a:latin typeface="宋体" panose="02010600030101010101" pitchFamily="2" charset="-122"/>
              <a:ea typeface="宋体" panose="02010600030101010101" pitchFamily="2" charset="-122"/>
            </a:endParaRPr>
          </a:p>
        </p:txBody>
      </p:sp>
      <p:sp>
        <p:nvSpPr>
          <p:cNvPr id="6" name="文本框 5"/>
          <p:cNvSpPr txBox="1"/>
          <p:nvPr/>
        </p:nvSpPr>
        <p:spPr>
          <a:xfrm>
            <a:off x="-635" y="1115060"/>
            <a:ext cx="12193270" cy="5908040"/>
          </a:xfrm>
          <a:prstGeom prst="rect">
            <a:avLst/>
          </a:prstGeom>
          <a:noFill/>
        </p:spPr>
        <p:txBody>
          <a:bodyPr wrap="square" rtlCol="0">
            <a:spAutoFit/>
          </a:bodyPr>
          <a:p>
            <a:pPr algn="just" fontAlgn="auto">
              <a:lnSpc>
                <a:spcPct val="150000"/>
              </a:lnSpc>
            </a:pPr>
            <a:r>
              <a:rPr lang="zh-CN" altLang="en-US" sz="2800">
                <a:latin typeface="宋体" panose="02010600030101010101" pitchFamily="2" charset="-122"/>
                <a:ea typeface="宋体" panose="02010600030101010101" pitchFamily="2" charset="-122"/>
              </a:rPr>
              <a:t>6、以上情况，只报销转诊定点医院，其余一律不予报销。</a:t>
            </a:r>
            <a:endParaRPr lang="zh-CN" altLang="en-US" sz="2800">
              <a:latin typeface="宋体" panose="02010600030101010101" pitchFamily="2" charset="-122"/>
              <a:ea typeface="宋体" panose="02010600030101010101" pitchFamily="2" charset="-122"/>
            </a:endParaRPr>
          </a:p>
          <a:p>
            <a:pPr algn="just" fontAlgn="auto">
              <a:lnSpc>
                <a:spcPct val="150000"/>
              </a:lnSpc>
            </a:pPr>
            <a:r>
              <a:rPr lang="zh-CN" altLang="en-US" sz="2800">
                <a:latin typeface="宋体" panose="02010600030101010101" pitchFamily="2" charset="-122"/>
                <a:ea typeface="宋体" panose="02010600030101010101" pitchFamily="2" charset="-122"/>
              </a:rPr>
              <a:t>7、对传染病、精神病等特殊疾病报销，在省医保卡使用范围内的公立医院都可报销。</a:t>
            </a:r>
            <a:endParaRPr lang="zh-CN" altLang="en-US" sz="2800">
              <a:latin typeface="宋体" panose="02010600030101010101" pitchFamily="2" charset="-122"/>
              <a:ea typeface="宋体" panose="02010600030101010101" pitchFamily="2" charset="-122"/>
            </a:endParaRPr>
          </a:p>
          <a:p>
            <a:pPr algn="just" fontAlgn="auto">
              <a:lnSpc>
                <a:spcPct val="150000"/>
              </a:lnSpc>
            </a:pPr>
            <a:r>
              <a:rPr lang="zh-CN" altLang="en-US" sz="2800">
                <a:latin typeface="宋体" panose="02010600030101010101" pitchFamily="2" charset="-122"/>
                <a:ea typeface="宋体" panose="02010600030101010101" pitchFamily="2" charset="-122"/>
              </a:rPr>
              <a:t>8、因交通事故造成的损伤，不在大学生医保报销范围内，因交通事故死亡，按照意外身故报销。</a:t>
            </a:r>
            <a:endParaRPr lang="zh-CN" altLang="en-US" sz="2800">
              <a:latin typeface="宋体" panose="02010600030101010101" pitchFamily="2" charset="-122"/>
              <a:ea typeface="宋体" panose="02010600030101010101" pitchFamily="2" charset="-122"/>
            </a:endParaRPr>
          </a:p>
          <a:p>
            <a:pPr algn="just" fontAlgn="auto">
              <a:lnSpc>
                <a:spcPct val="150000"/>
              </a:lnSpc>
            </a:pPr>
            <a:r>
              <a:rPr lang="zh-CN" altLang="en-US" sz="2800">
                <a:latin typeface="宋体" panose="02010600030101010101" pitchFamily="2" charset="-122"/>
                <a:ea typeface="宋体" panose="02010600030101010101" pitchFamily="2" charset="-122"/>
              </a:rPr>
              <a:t>9、医保中心规定不予报销项目：挂号费、医保规定的自药费、健康体检、计划免疫、预防保健等公共卫生服务项目，整形、腋臭、包皮、美容、视力矫正、镶牙、洁牙、拔牙、酗酒、吸毒、打架斗殴、自杀自残、120车费、交通事故及违法犯罪行为。</a:t>
            </a:r>
            <a:endParaRPr lang="zh-CN" altLang="en-US" sz="28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676353_090130049000_2"/>
          <p:cNvPicPr>
            <a:picLocks noChangeAspect="1"/>
          </p:cNvPicPr>
          <p:nvPr/>
        </p:nvPicPr>
        <p:blipFill>
          <a:blip r:embed="rId1"/>
          <a:stretch>
            <a:fillRect/>
          </a:stretch>
        </p:blipFill>
        <p:spPr>
          <a:xfrm>
            <a:off x="-35560" y="-22860"/>
            <a:ext cx="12263755" cy="7103110"/>
          </a:xfrm>
          <a:prstGeom prst="rect">
            <a:avLst/>
          </a:prstGeom>
        </p:spPr>
      </p:pic>
      <p:sp>
        <p:nvSpPr>
          <p:cNvPr id="2" name="标题 1"/>
          <p:cNvSpPr>
            <a:spLocks noGrp="1"/>
          </p:cNvSpPr>
          <p:nvPr>
            <p:ph type="title"/>
          </p:nvPr>
        </p:nvSpPr>
        <p:spPr/>
        <p:txBody>
          <a:bodyPr rtlCol="0"/>
          <a:lstStyle/>
          <a:p>
            <a:pPr algn="l" rtl="0"/>
            <a:r>
              <a:rPr lang="zh-CN" altLang="en-US" sz="4400" dirty="0">
                <a:latin typeface="宋体" panose="02010600030101010101" pitchFamily="2" charset="-122"/>
                <a:ea typeface="宋体" panose="02010600030101010101" pitchFamily="2" charset="-122"/>
              </a:rPr>
              <a:t>意外身故医保报销：</a:t>
            </a:r>
            <a:endParaRPr lang="zh-CN" altLang="en-US" sz="4000" b="1">
              <a:latin typeface="宋体" panose="02010600030101010101" pitchFamily="2" charset="-122"/>
              <a:ea typeface="宋体" panose="02010600030101010101" pitchFamily="2" charset="-122"/>
            </a:endParaRPr>
          </a:p>
        </p:txBody>
      </p:sp>
      <p:sp>
        <p:nvSpPr>
          <p:cNvPr id="3" name="文本框 2"/>
          <p:cNvSpPr txBox="1"/>
          <p:nvPr/>
        </p:nvSpPr>
        <p:spPr>
          <a:xfrm>
            <a:off x="1104900" y="1603375"/>
            <a:ext cx="10996930" cy="4615815"/>
          </a:xfrm>
          <a:prstGeom prst="rect">
            <a:avLst/>
          </a:prstGeom>
          <a:noFill/>
        </p:spPr>
        <p:txBody>
          <a:bodyPr wrap="square" rtlCol="0">
            <a:spAutoFit/>
          </a:bodyPr>
          <a:p>
            <a:pPr fontAlgn="auto">
              <a:lnSpc>
                <a:spcPct val="150000"/>
              </a:lnSpc>
            </a:pPr>
            <a:r>
              <a:rPr lang="zh-CN" altLang="en-US" sz="2800">
                <a:latin typeface="宋体" panose="02010600030101010101" pitchFamily="2" charset="-122"/>
                <a:ea typeface="宋体" panose="02010600030101010101" pitchFamily="2" charset="-122"/>
              </a:rPr>
              <a:t>所需资料：</a:t>
            </a:r>
            <a:endParaRPr lang="zh-CN" altLang="en-US" sz="2800">
              <a:latin typeface="宋体" panose="02010600030101010101" pitchFamily="2" charset="-122"/>
              <a:ea typeface="宋体" panose="02010600030101010101" pitchFamily="2" charset="-122"/>
            </a:endParaRPr>
          </a:p>
          <a:p>
            <a:pPr fontAlgn="auto">
              <a:lnSpc>
                <a:spcPct val="150000"/>
              </a:lnSpc>
            </a:pPr>
            <a:r>
              <a:rPr lang="zh-CN" altLang="en-US" sz="2800">
                <a:latin typeface="宋体" panose="02010600030101010101" pitchFamily="2" charset="-122"/>
                <a:ea typeface="宋体" panose="02010600030101010101" pitchFamily="2" charset="-122"/>
              </a:rPr>
              <a:t>1、注销证明（户口所在地）；</a:t>
            </a:r>
            <a:endParaRPr lang="zh-CN" altLang="en-US" sz="2800">
              <a:latin typeface="宋体" panose="02010600030101010101" pitchFamily="2" charset="-122"/>
              <a:ea typeface="宋体" panose="02010600030101010101" pitchFamily="2" charset="-122"/>
            </a:endParaRPr>
          </a:p>
          <a:p>
            <a:pPr fontAlgn="auto">
              <a:lnSpc>
                <a:spcPct val="150000"/>
              </a:lnSpc>
            </a:pPr>
            <a:r>
              <a:rPr lang="zh-CN" altLang="en-US" sz="2800">
                <a:latin typeface="宋体" panose="02010600030101010101" pitchFamily="2" charset="-122"/>
                <a:ea typeface="宋体" panose="02010600030101010101" pitchFamily="2" charset="-122"/>
              </a:rPr>
              <a:t>2、交通认证书（或死亡证明）；</a:t>
            </a:r>
            <a:endParaRPr lang="zh-CN" altLang="en-US" sz="2800">
              <a:latin typeface="宋体" panose="02010600030101010101" pitchFamily="2" charset="-122"/>
              <a:ea typeface="宋体" panose="02010600030101010101" pitchFamily="2" charset="-122"/>
            </a:endParaRPr>
          </a:p>
          <a:p>
            <a:pPr fontAlgn="auto">
              <a:lnSpc>
                <a:spcPct val="150000"/>
              </a:lnSpc>
            </a:pPr>
            <a:r>
              <a:rPr lang="zh-CN" altLang="en-US" sz="2800">
                <a:latin typeface="宋体" panose="02010600030101010101" pitchFamily="2" charset="-122"/>
                <a:ea typeface="宋体" panose="02010600030101010101" pitchFamily="2" charset="-122"/>
              </a:rPr>
              <a:t>3、受益人的户口证明，身份证复印件；</a:t>
            </a:r>
            <a:endParaRPr lang="zh-CN" altLang="en-US" sz="2800">
              <a:latin typeface="宋体" panose="02010600030101010101" pitchFamily="2" charset="-122"/>
              <a:ea typeface="宋体" panose="02010600030101010101" pitchFamily="2" charset="-122"/>
            </a:endParaRPr>
          </a:p>
          <a:p>
            <a:pPr fontAlgn="auto">
              <a:lnSpc>
                <a:spcPct val="150000"/>
              </a:lnSpc>
            </a:pPr>
            <a:r>
              <a:rPr lang="zh-CN" altLang="en-US" sz="2800">
                <a:latin typeface="宋体" panose="02010600030101010101" pitchFamily="2" charset="-122"/>
                <a:ea typeface="宋体" panose="02010600030101010101" pitchFamily="2" charset="-122"/>
              </a:rPr>
              <a:t>4、本人学生证、医保卡、身份证复印件；</a:t>
            </a:r>
            <a:endParaRPr lang="zh-CN" altLang="en-US" sz="2800">
              <a:latin typeface="宋体" panose="02010600030101010101" pitchFamily="2" charset="-122"/>
              <a:ea typeface="宋体" panose="02010600030101010101" pitchFamily="2" charset="-122"/>
            </a:endParaRPr>
          </a:p>
          <a:p>
            <a:pPr fontAlgn="auto">
              <a:lnSpc>
                <a:spcPct val="150000"/>
              </a:lnSpc>
            </a:pPr>
            <a:r>
              <a:rPr lang="zh-CN" altLang="en-US" sz="2800">
                <a:latin typeface="宋体" panose="02010600030101010101" pitchFamily="2" charset="-122"/>
                <a:ea typeface="宋体" panose="02010600030101010101" pitchFamily="2" charset="-122"/>
              </a:rPr>
              <a:t>5、受益人与死者的关系证明。（居委会出示证明）</a:t>
            </a:r>
            <a:endParaRPr lang="zh-CN" altLang="en-US" sz="2800">
              <a:latin typeface="宋体" panose="02010600030101010101" pitchFamily="2" charset="-122"/>
              <a:ea typeface="宋体" panose="02010600030101010101" pitchFamily="2" charset="-122"/>
            </a:endParaRPr>
          </a:p>
          <a:p>
            <a:pPr fontAlgn="auto">
              <a:lnSpc>
                <a:spcPct val="150000"/>
              </a:lnSpc>
            </a:pPr>
            <a:r>
              <a:rPr lang="zh-CN" altLang="en-US" sz="2800">
                <a:latin typeface="宋体" panose="02010600030101010101" pitchFamily="2" charset="-122"/>
                <a:ea typeface="宋体" panose="02010600030101010101" pitchFamily="2" charset="-122"/>
              </a:rPr>
              <a:t>注意：自杀不予报销。</a:t>
            </a:r>
            <a:endParaRPr lang="zh-CN" altLang="en-US" sz="28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20676353_090130049000_2"/>
          <p:cNvPicPr>
            <a:picLocks noChangeAspect="1"/>
          </p:cNvPicPr>
          <p:nvPr/>
        </p:nvPicPr>
        <p:blipFill>
          <a:blip r:embed="rId1"/>
          <a:stretch>
            <a:fillRect/>
          </a:stretch>
        </p:blipFill>
        <p:spPr>
          <a:xfrm>
            <a:off x="-22225" y="4445"/>
            <a:ext cx="12236450" cy="7074535"/>
          </a:xfrm>
          <a:prstGeom prst="rect">
            <a:avLst/>
          </a:prstGeom>
        </p:spPr>
      </p:pic>
      <p:sp>
        <p:nvSpPr>
          <p:cNvPr id="2" name="标题 1"/>
          <p:cNvSpPr>
            <a:spLocks noGrp="1"/>
          </p:cNvSpPr>
          <p:nvPr>
            <p:ph type="title"/>
          </p:nvPr>
        </p:nvSpPr>
        <p:spPr>
          <a:xfrm>
            <a:off x="977265" y="90805"/>
            <a:ext cx="9980682" cy="1096962"/>
          </a:xfrm>
        </p:spPr>
        <p:txBody>
          <a:bodyPr rtlCol="0"/>
          <a:lstStyle/>
          <a:p>
            <a:pPr rtl="0"/>
            <a:r>
              <a:rPr lang="zh-CN" altLang="en-US" sz="4400" dirty="0">
                <a:latin typeface="宋体" panose="02010600030101010101" pitchFamily="2" charset="-122"/>
                <a:ea typeface="宋体" panose="02010600030101010101" pitchFamily="2" charset="-122"/>
              </a:rPr>
              <a:t>大学生转省外住院如何办理与结算？</a:t>
            </a:r>
            <a:endParaRPr lang="zh-CN" altLang="en-US" sz="4400" dirty="0">
              <a:latin typeface="宋体" panose="02010600030101010101" pitchFamily="2" charset="-122"/>
              <a:ea typeface="宋体" panose="02010600030101010101" pitchFamily="2" charset="-122"/>
            </a:endParaRPr>
          </a:p>
        </p:txBody>
      </p:sp>
      <p:sp>
        <p:nvSpPr>
          <p:cNvPr id="5" name="六边形 4"/>
          <p:cNvSpPr/>
          <p:nvPr>
            <p:custDataLst>
              <p:tags r:id="rId2"/>
            </p:custDataLst>
          </p:nvPr>
        </p:nvSpPr>
        <p:spPr>
          <a:xfrm rot="5400000">
            <a:off x="4350865" y="3118031"/>
            <a:ext cx="1764228" cy="1539298"/>
          </a:xfrm>
          <a:prstGeom prst="hexagon">
            <a:avLst>
              <a:gd name="adj" fmla="val 28101"/>
              <a:gd name="vf" fmla="val 115470"/>
            </a:avLst>
          </a:prstGeom>
          <a:solidFill>
            <a:srgbClr val="2BD4AB"/>
          </a:solidFill>
          <a:ln w="12700" cap="flat" cmpd="sng" algn="ctr">
            <a:noFill/>
            <a:prstDash val="solid"/>
            <a:miter lim="800000"/>
          </a:ln>
          <a:effectLst/>
        </p:spPr>
        <p:txBody>
          <a:bodyPr rtlCol="0" anchor="ctr">
            <a:normAutofit/>
          </a:bodyPr>
          <a:lstStyle/>
          <a:p>
            <a:pPr algn="ctr"/>
            <a:endParaRPr lang="zh-CN" altLang="en-US"/>
          </a:p>
        </p:txBody>
      </p:sp>
      <p:sp>
        <p:nvSpPr>
          <p:cNvPr id="6" name="文本框 5"/>
          <p:cNvSpPr txBox="1"/>
          <p:nvPr>
            <p:custDataLst>
              <p:tags r:id="rId3"/>
            </p:custDataLst>
          </p:nvPr>
        </p:nvSpPr>
        <p:spPr>
          <a:xfrm>
            <a:off x="4812243" y="3465707"/>
            <a:ext cx="842741" cy="842677"/>
          </a:xfrm>
          <a:prstGeom prst="rect">
            <a:avLst/>
          </a:prstGeom>
          <a:noFill/>
        </p:spPr>
        <p:txBody>
          <a:bodyPr wrap="square" rtlCol="0" anchor="ctr" anchorCtr="0">
            <a:normAutofit/>
          </a:bodyPr>
          <a:lstStyle/>
          <a:p>
            <a:pPr algn="ctr"/>
            <a:r>
              <a:rPr lang="en-US" altLang="zh-CN" sz="4400" dirty="0" smtClean="0">
                <a:solidFill>
                  <a:srgbClr val="FFFFFF"/>
                </a:solidFill>
              </a:rPr>
              <a:t>A</a:t>
            </a:r>
            <a:endParaRPr lang="zh-CN" altLang="en-US" sz="4400" dirty="0">
              <a:solidFill>
                <a:srgbClr val="FFFFFF"/>
              </a:solidFill>
            </a:endParaRPr>
          </a:p>
        </p:txBody>
      </p:sp>
      <p:sp>
        <p:nvSpPr>
          <p:cNvPr id="8" name="六边形 7"/>
          <p:cNvSpPr/>
          <p:nvPr>
            <p:custDataLst>
              <p:tags r:id="rId4"/>
            </p:custDataLst>
          </p:nvPr>
        </p:nvSpPr>
        <p:spPr>
          <a:xfrm rot="5400000">
            <a:off x="5987256" y="3118031"/>
            <a:ext cx="1764228" cy="1539298"/>
          </a:xfrm>
          <a:prstGeom prst="hexagon">
            <a:avLst>
              <a:gd name="adj" fmla="val 28101"/>
              <a:gd name="vf" fmla="val 115470"/>
            </a:avLst>
          </a:prstGeom>
          <a:solidFill>
            <a:srgbClr val="2CD5D2"/>
          </a:solidFill>
          <a:ln w="12700" cap="flat" cmpd="sng" algn="ctr">
            <a:noFill/>
            <a:prstDash val="solid"/>
            <a:miter lim="800000"/>
          </a:ln>
          <a:effectLst/>
        </p:spPr>
        <p:txBody>
          <a:bodyPr rtlCol="0" anchor="ctr">
            <a:normAutofit/>
          </a:bodyPr>
          <a:lstStyle/>
          <a:p>
            <a:pPr algn="ctr"/>
            <a:endParaRPr lang="zh-CN" altLang="en-US"/>
          </a:p>
        </p:txBody>
      </p:sp>
      <p:sp>
        <p:nvSpPr>
          <p:cNvPr id="9" name="文本框 8"/>
          <p:cNvSpPr txBox="1"/>
          <p:nvPr>
            <p:custDataLst>
              <p:tags r:id="rId5"/>
            </p:custDataLst>
          </p:nvPr>
        </p:nvSpPr>
        <p:spPr>
          <a:xfrm>
            <a:off x="6447999" y="3466342"/>
            <a:ext cx="842741" cy="842677"/>
          </a:xfrm>
          <a:prstGeom prst="rect">
            <a:avLst/>
          </a:prstGeom>
          <a:noFill/>
        </p:spPr>
        <p:txBody>
          <a:bodyPr wrap="square" rtlCol="0" anchor="ctr" anchorCtr="0">
            <a:normAutofit/>
          </a:bodyPr>
          <a:lstStyle/>
          <a:p>
            <a:pPr algn="ctr"/>
            <a:r>
              <a:rPr lang="en-US" altLang="zh-CN" sz="4400" dirty="0" smtClean="0">
                <a:solidFill>
                  <a:srgbClr val="FFFFFF"/>
                </a:solidFill>
              </a:rPr>
              <a:t>B</a:t>
            </a:r>
            <a:endParaRPr lang="zh-CN" altLang="en-US" sz="4400" dirty="0">
              <a:solidFill>
                <a:srgbClr val="FFFFFF"/>
              </a:solidFill>
            </a:endParaRPr>
          </a:p>
        </p:txBody>
      </p:sp>
      <p:sp>
        <p:nvSpPr>
          <p:cNvPr id="4" name="文本框 3"/>
          <p:cNvSpPr txBox="1"/>
          <p:nvPr>
            <p:custDataLst>
              <p:tags r:id="rId6"/>
            </p:custDataLst>
          </p:nvPr>
        </p:nvSpPr>
        <p:spPr>
          <a:xfrm>
            <a:off x="7639050" y="1611630"/>
            <a:ext cx="4177665" cy="4623435"/>
          </a:xfrm>
          <a:prstGeom prst="rect">
            <a:avLst/>
          </a:prstGeom>
          <a:solidFill>
            <a:srgbClr val="F9F9F9">
              <a:lumMod val="90000"/>
            </a:srgbClr>
          </a:solidFill>
          <a:ln w="12700" cap="flat" cmpd="sng" algn="ctr">
            <a:noFill/>
            <a:prstDash val="solid"/>
            <a:miter lim="800000"/>
          </a:ln>
          <a:effectLst/>
        </p:spPr>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algn="just"/>
            <a:r>
              <a:rPr lang="zh-CN" altLang="en-US" sz="2000" b="1">
                <a:latin typeface="宋体" panose="02010600030101010101" pitchFamily="2" charset="-122"/>
                <a:ea typeface="宋体" panose="02010600030101010101" pitchFamily="2" charset="-122"/>
              </a:rPr>
              <a:t>报销所需材料：</a:t>
            </a:r>
            <a:endParaRPr lang="zh-CN" altLang="en-US" sz="2000" b="1">
              <a:latin typeface="宋体" panose="02010600030101010101" pitchFamily="2" charset="-122"/>
              <a:ea typeface="宋体" panose="02010600030101010101" pitchFamily="2" charset="-122"/>
            </a:endParaRPr>
          </a:p>
          <a:p>
            <a:pPr algn="just"/>
            <a:r>
              <a:rPr lang="zh-CN" altLang="en-US" sz="2000" b="1">
                <a:latin typeface="宋体" panose="02010600030101010101" pitchFamily="2" charset="-122"/>
                <a:ea typeface="宋体" panose="02010600030101010101" pitchFamily="2" charset="-122"/>
              </a:rPr>
              <a:t>（</a:t>
            </a:r>
            <a:r>
              <a:rPr lang="en-US" altLang="zh-CN" sz="2000" b="1">
                <a:latin typeface="宋体" panose="02010600030101010101" pitchFamily="2" charset="-122"/>
                <a:ea typeface="宋体" panose="02010600030101010101" pitchFamily="2" charset="-122"/>
              </a:rPr>
              <a:t>1</a:t>
            </a:r>
            <a:r>
              <a:rPr lang="zh-CN" altLang="en-US" sz="2000" b="1">
                <a:latin typeface="宋体" panose="02010600030101010101" pitchFamily="2" charset="-122"/>
                <a:ea typeface="宋体" panose="02010600030101010101" pitchFamily="2" charset="-122"/>
              </a:rPr>
              <a:t>）《云南省属大学生转省外住院审批表》</a:t>
            </a:r>
            <a:endParaRPr lang="zh-CN" altLang="en-US" sz="2000" b="1">
              <a:latin typeface="宋体" panose="02010600030101010101" pitchFamily="2" charset="-122"/>
              <a:ea typeface="宋体" panose="02010600030101010101" pitchFamily="2" charset="-122"/>
            </a:endParaRPr>
          </a:p>
          <a:p>
            <a:pPr algn="just"/>
            <a:r>
              <a:rPr lang="zh-CN" altLang="en-US" sz="2000" b="1">
                <a:latin typeface="宋体" panose="02010600030101010101" pitchFamily="2" charset="-122"/>
                <a:ea typeface="宋体" panose="02010600030101010101" pitchFamily="2" charset="-122"/>
              </a:rPr>
              <a:t>（</a:t>
            </a:r>
            <a:r>
              <a:rPr lang="en-US" altLang="zh-CN" sz="2000" b="1">
                <a:latin typeface="宋体" panose="02010600030101010101" pitchFamily="2" charset="-122"/>
                <a:ea typeface="宋体" panose="02010600030101010101" pitchFamily="2" charset="-122"/>
              </a:rPr>
              <a:t>2</a:t>
            </a:r>
            <a:r>
              <a:rPr lang="zh-CN" altLang="en-US" sz="2000" b="1">
                <a:latin typeface="宋体" panose="02010600030101010101" pitchFamily="2" charset="-122"/>
                <a:ea typeface="宋体" panose="02010600030101010101" pitchFamily="2" charset="-122"/>
              </a:rPr>
              <a:t>）费用发票原件</a:t>
            </a:r>
            <a:endParaRPr lang="zh-CN" altLang="en-US" sz="2000" b="1">
              <a:latin typeface="宋体" panose="02010600030101010101" pitchFamily="2" charset="-122"/>
              <a:ea typeface="宋体" panose="02010600030101010101" pitchFamily="2" charset="-122"/>
            </a:endParaRPr>
          </a:p>
          <a:p>
            <a:pPr algn="just"/>
            <a:r>
              <a:rPr lang="zh-CN" altLang="en-US" sz="2000" b="1">
                <a:latin typeface="宋体" panose="02010600030101010101" pitchFamily="2" charset="-122"/>
                <a:ea typeface="宋体" panose="02010600030101010101" pitchFamily="2" charset="-122"/>
              </a:rPr>
              <a:t>（</a:t>
            </a:r>
            <a:r>
              <a:rPr lang="en-US" altLang="zh-CN" sz="2000" b="1">
                <a:latin typeface="宋体" panose="02010600030101010101" pitchFamily="2" charset="-122"/>
                <a:ea typeface="宋体" panose="02010600030101010101" pitchFamily="2" charset="-122"/>
              </a:rPr>
              <a:t>3</a:t>
            </a:r>
            <a:r>
              <a:rPr lang="zh-CN" altLang="en-US" sz="2000" b="1">
                <a:latin typeface="宋体" panose="02010600030101010101" pitchFamily="2" charset="-122"/>
                <a:ea typeface="宋体" panose="02010600030101010101" pitchFamily="2" charset="-122"/>
              </a:rPr>
              <a:t>）费用明细清单</a:t>
            </a:r>
            <a:endParaRPr lang="zh-CN" altLang="en-US" sz="2000" b="1">
              <a:latin typeface="宋体" panose="02010600030101010101" pitchFamily="2" charset="-122"/>
              <a:ea typeface="宋体" panose="02010600030101010101" pitchFamily="2" charset="-122"/>
            </a:endParaRPr>
          </a:p>
          <a:p>
            <a:pPr algn="just"/>
            <a:r>
              <a:rPr lang="zh-CN" altLang="en-US" sz="2000" b="1">
                <a:latin typeface="宋体" panose="02010600030101010101" pitchFamily="2" charset="-122"/>
                <a:ea typeface="宋体" panose="02010600030101010101" pitchFamily="2" charset="-122"/>
              </a:rPr>
              <a:t>（</a:t>
            </a:r>
            <a:r>
              <a:rPr lang="en-US" altLang="zh-CN" sz="2000" b="1">
                <a:latin typeface="宋体" panose="02010600030101010101" pitchFamily="2" charset="-122"/>
                <a:ea typeface="宋体" panose="02010600030101010101" pitchFamily="2" charset="-122"/>
              </a:rPr>
              <a:t>4</a:t>
            </a:r>
            <a:r>
              <a:rPr lang="zh-CN" altLang="en-US" sz="2000" b="1">
                <a:latin typeface="宋体" panose="02010600030101010101" pitchFamily="2" charset="-122"/>
                <a:ea typeface="宋体" panose="02010600030101010101" pitchFamily="2" charset="-122"/>
              </a:rPr>
              <a:t>）诊断证明书</a:t>
            </a:r>
            <a:endParaRPr lang="zh-CN" altLang="en-US" sz="2000" b="1">
              <a:latin typeface="宋体" panose="02010600030101010101" pitchFamily="2" charset="-122"/>
              <a:ea typeface="宋体" panose="02010600030101010101" pitchFamily="2" charset="-122"/>
            </a:endParaRPr>
          </a:p>
          <a:p>
            <a:pPr algn="just"/>
            <a:r>
              <a:rPr lang="zh-CN" altLang="en-US" sz="2000" b="1">
                <a:latin typeface="宋体" panose="02010600030101010101" pitchFamily="2" charset="-122"/>
                <a:ea typeface="宋体" panose="02010600030101010101" pitchFamily="2" charset="-122"/>
              </a:rPr>
              <a:t>（</a:t>
            </a:r>
            <a:r>
              <a:rPr lang="en-US" altLang="zh-CN" sz="2000" b="1">
                <a:latin typeface="宋体" panose="02010600030101010101" pitchFamily="2" charset="-122"/>
                <a:ea typeface="宋体" panose="02010600030101010101" pitchFamily="2" charset="-122"/>
              </a:rPr>
              <a:t>5</a:t>
            </a:r>
            <a:r>
              <a:rPr lang="zh-CN" altLang="en-US" sz="2000" b="1">
                <a:latin typeface="宋体" panose="02010600030101010101" pitchFamily="2" charset="-122"/>
                <a:ea typeface="宋体" panose="02010600030101010101" pitchFamily="2" charset="-122"/>
              </a:rPr>
              <a:t>）病历首页</a:t>
            </a:r>
            <a:endParaRPr lang="zh-CN" altLang="en-US" sz="2000" b="1">
              <a:latin typeface="宋体" panose="02010600030101010101" pitchFamily="2" charset="-122"/>
              <a:ea typeface="宋体" panose="02010600030101010101" pitchFamily="2" charset="-122"/>
            </a:endParaRPr>
          </a:p>
          <a:p>
            <a:pPr algn="just"/>
            <a:r>
              <a:rPr lang="zh-CN" altLang="en-US" sz="2000" b="1">
                <a:latin typeface="宋体" panose="02010600030101010101" pitchFamily="2" charset="-122"/>
                <a:ea typeface="宋体" panose="02010600030101010101" pitchFamily="2" charset="-122"/>
              </a:rPr>
              <a:t>（</a:t>
            </a:r>
            <a:r>
              <a:rPr lang="en-US" altLang="zh-CN" sz="2000" b="1">
                <a:latin typeface="宋体" panose="02010600030101010101" pitchFamily="2" charset="-122"/>
                <a:ea typeface="宋体" panose="02010600030101010101" pitchFamily="2" charset="-122"/>
              </a:rPr>
              <a:t>6</a:t>
            </a:r>
            <a:r>
              <a:rPr lang="zh-CN" altLang="en-US" sz="2000" b="1">
                <a:latin typeface="宋体" panose="02010600030101010101" pitchFamily="2" charset="-122"/>
                <a:ea typeface="宋体" panose="02010600030101010101" pitchFamily="2" charset="-122"/>
              </a:rPr>
              <a:t>）出院证明</a:t>
            </a:r>
            <a:endParaRPr lang="zh-CN" altLang="en-US" sz="2000" b="1">
              <a:latin typeface="宋体" panose="02010600030101010101" pitchFamily="2" charset="-122"/>
              <a:ea typeface="宋体" panose="02010600030101010101" pitchFamily="2" charset="-122"/>
            </a:endParaRPr>
          </a:p>
          <a:p>
            <a:pPr algn="just"/>
            <a:r>
              <a:rPr lang="zh-CN" altLang="en-US" sz="2000" b="1">
                <a:latin typeface="宋体" panose="02010600030101010101" pitchFamily="2" charset="-122"/>
                <a:ea typeface="宋体" panose="02010600030101010101" pitchFamily="2" charset="-122"/>
              </a:rPr>
              <a:t>（</a:t>
            </a:r>
            <a:r>
              <a:rPr lang="en-US" altLang="zh-CN" sz="2000" b="1">
                <a:latin typeface="宋体" panose="02010600030101010101" pitchFamily="2" charset="-122"/>
                <a:ea typeface="宋体" panose="02010600030101010101" pitchFamily="2" charset="-122"/>
              </a:rPr>
              <a:t>7</a:t>
            </a:r>
            <a:r>
              <a:rPr lang="zh-CN" altLang="en-US" sz="2000" b="1">
                <a:latin typeface="宋体" panose="02010600030101010101" pitchFamily="2" charset="-122"/>
                <a:ea typeface="宋体" panose="02010600030101010101" pitchFamily="2" charset="-122"/>
              </a:rPr>
              <a:t>）学生卡、医保卡、身份证复印件各一份（医保卡、身份证复印件需要正反两面）</a:t>
            </a:r>
            <a:endParaRPr lang="zh-CN" altLang="en-US" sz="2000" b="1">
              <a:latin typeface="宋体" panose="02010600030101010101" pitchFamily="2" charset="-122"/>
              <a:ea typeface="宋体" panose="02010600030101010101" pitchFamily="2" charset="-122"/>
            </a:endParaRPr>
          </a:p>
        </p:txBody>
      </p:sp>
      <p:sp>
        <p:nvSpPr>
          <p:cNvPr id="7" name="文本框 6"/>
          <p:cNvSpPr txBox="1"/>
          <p:nvPr>
            <p:custDataLst>
              <p:tags r:id="rId7"/>
            </p:custDataLst>
          </p:nvPr>
        </p:nvSpPr>
        <p:spPr>
          <a:xfrm>
            <a:off x="625475" y="1610995"/>
            <a:ext cx="3837305" cy="4735195"/>
          </a:xfrm>
          <a:prstGeom prst="rect">
            <a:avLst/>
          </a:prstGeom>
          <a:solidFill>
            <a:srgbClr val="F9F9F9">
              <a:lumMod val="90000"/>
            </a:srgbClr>
          </a:solidFill>
          <a:ln w="12700" cap="flat" cmpd="sng" algn="ctr">
            <a:noFill/>
            <a:prstDash val="solid"/>
            <a:miter lim="800000"/>
          </a:ln>
          <a:effectLst/>
        </p:spPr>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algn="just"/>
            <a:r>
              <a:rPr lang="zh-CN" altLang="en-US" sz="2000" b="1">
                <a:latin typeface="宋体" panose="02010600030101010101" pitchFamily="2" charset="-122"/>
                <a:ea typeface="宋体" panose="02010600030101010101" pitchFamily="2" charset="-122"/>
              </a:rPr>
              <a:t>步骤：大学生因病需要转外省住院治疗的，需由其就诊的三级医院提出转诊意见，具体是：由主管医生提出意见，科室主任签名，外院会诊专家提出意见，最后明确转诊医院后，填写《云南省省属大学生转省外住院审批表》（一式三份：医保中心备案一份，自行保管一份，交校医院备案一份）后，交至校医院，由校医院到省医保中心备案</a:t>
            </a:r>
            <a:endParaRPr lang="zh-CN" altLang="en-US" sz="2000" b="1">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676353_090130049000_2"/>
          <p:cNvPicPr>
            <a:picLocks noChangeAspect="1"/>
          </p:cNvPicPr>
          <p:nvPr/>
        </p:nvPicPr>
        <p:blipFill>
          <a:blip r:embed="rId1"/>
          <a:stretch>
            <a:fillRect/>
          </a:stretch>
        </p:blipFill>
        <p:spPr>
          <a:xfrm>
            <a:off x="-20955" y="-8890"/>
            <a:ext cx="12265025" cy="7045960"/>
          </a:xfrm>
          <a:prstGeom prst="rect">
            <a:avLst/>
          </a:prstGeom>
        </p:spPr>
      </p:pic>
      <p:sp>
        <p:nvSpPr>
          <p:cNvPr id="2" name="标题 1"/>
          <p:cNvSpPr>
            <a:spLocks noGrp="1"/>
          </p:cNvSpPr>
          <p:nvPr>
            <p:ph type="title"/>
          </p:nvPr>
        </p:nvSpPr>
        <p:spPr>
          <a:xfrm>
            <a:off x="861060" y="-8890"/>
            <a:ext cx="12265660" cy="1229360"/>
          </a:xfrm>
        </p:spPr>
        <p:txBody>
          <a:bodyPr rtlCol="0">
            <a:noAutofit/>
          </a:bodyPr>
          <a:lstStyle/>
          <a:p>
            <a:pPr rtl="0"/>
            <a:r>
              <a:rPr lang="zh-CN" altLang="en-US" sz="4400" dirty="0">
                <a:latin typeface="宋体" panose="02010600030101010101" pitchFamily="2" charset="-122"/>
                <a:ea typeface="宋体" panose="02010600030101010101" pitchFamily="2" charset="-122"/>
              </a:rPr>
              <a:t>新生拿到医保卡前产生的医疗费用如何处理？</a:t>
            </a:r>
            <a:endParaRPr lang="zh-CN" altLang="en-US" sz="4000" b="1">
              <a:latin typeface="宋体" panose="02010600030101010101" pitchFamily="2" charset="-122"/>
              <a:ea typeface="宋体" panose="02010600030101010101" pitchFamily="2" charset="-122"/>
            </a:endParaRPr>
          </a:p>
        </p:txBody>
      </p:sp>
      <p:sp>
        <p:nvSpPr>
          <p:cNvPr id="3" name="文本框 2"/>
          <p:cNvSpPr txBox="1"/>
          <p:nvPr/>
        </p:nvSpPr>
        <p:spPr>
          <a:xfrm>
            <a:off x="-20955" y="1391285"/>
            <a:ext cx="12124690" cy="5262245"/>
          </a:xfrm>
          <a:prstGeom prst="rect">
            <a:avLst/>
          </a:prstGeom>
          <a:noFill/>
        </p:spPr>
        <p:txBody>
          <a:bodyPr wrap="square" rtlCol="0">
            <a:spAutoFit/>
          </a:bodyPr>
          <a:p>
            <a:pPr indent="457200" algn="just" fontAlgn="auto">
              <a:lnSpc>
                <a:spcPct val="150000"/>
              </a:lnSpc>
            </a:pP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大学生医保从参保到制卡到发放至每一个同学手上是一个复杂的流程，每年同学们交齐医保费用和参保数据后，要由各学院汇总后交到学校资助中心，资助中心统计再上传到医保中心数据库，医保中心要等待全省大中专院校全部完成数据校对工作以后才能制作卡片，因每年新生参保人数多大十多万，人数较多。因此，每年新生都要等待一段时间才能拿到医保卡。如果在拿到医保卡前生病，请保留好发票及转诊单（即先开转诊单后看病），拿到医保卡后，带上学生证（或一卡通）原件、医保卡复印件、发票、转诊单到校医院医保办公室报销，报销比例与持医保卡相同。</a:t>
            </a:r>
            <a:endParaRPr lang="zh-CN" altLang="en-US" sz="28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676353_090130049000_2"/>
          <p:cNvPicPr>
            <a:picLocks noChangeAspect="1"/>
          </p:cNvPicPr>
          <p:nvPr/>
        </p:nvPicPr>
        <p:blipFill>
          <a:blip r:embed="rId2"/>
          <a:stretch>
            <a:fillRect/>
          </a:stretch>
        </p:blipFill>
        <p:spPr>
          <a:xfrm>
            <a:off x="-28575" y="-2540"/>
            <a:ext cx="12249785" cy="6862445"/>
          </a:xfrm>
          <a:prstGeom prst="rect">
            <a:avLst/>
          </a:prstGeom>
        </p:spPr>
      </p:pic>
      <p:sp>
        <p:nvSpPr>
          <p:cNvPr id="2" name="标题 1"/>
          <p:cNvSpPr>
            <a:spLocks noGrp="1"/>
          </p:cNvSpPr>
          <p:nvPr>
            <p:ph type="title"/>
          </p:nvPr>
        </p:nvSpPr>
        <p:spPr>
          <a:xfrm>
            <a:off x="824230" y="287020"/>
            <a:ext cx="10542905" cy="3201035"/>
          </a:xfrm>
        </p:spPr>
        <p:txBody>
          <a:bodyPr rtlCol="0">
            <a:normAutofit/>
          </a:bodyPr>
          <a:lstStyle/>
          <a:p>
            <a:pPr rtl="0"/>
            <a:r>
              <a:rPr lang="en-US" altLang="zh-CN" dirty="0">
                <a:sym typeface="+mn-ea"/>
              </a:rPr>
              <a:t>                 </a:t>
            </a:r>
            <a:r>
              <a:rPr lang="zh-CN" altLang="en-US" sz="4400" dirty="0">
                <a:latin typeface="宋体" panose="02010600030101010101" pitchFamily="2" charset="-122"/>
                <a:ea typeface="宋体" panose="02010600030101010101" pitchFamily="2" charset="-122"/>
                <a:sym typeface="+mn-ea"/>
              </a:rPr>
              <a:t>一、什么是大学生医疗保险</a:t>
            </a:r>
            <a:endParaRPr lang="zh-CN" altLang="en-US" sz="4400" dirty="0">
              <a:latin typeface="宋体" panose="02010600030101010101" pitchFamily="2" charset="-122"/>
              <a:ea typeface="宋体" panose="02010600030101010101" pitchFamily="2" charset="-122"/>
            </a:endParaRPr>
          </a:p>
        </p:txBody>
      </p:sp>
      <p:graphicFrame>
        <p:nvGraphicFramePr>
          <p:cNvPr id="6" name="内容占位符 5" descr="簇状柱形图" title="图表"/>
          <p:cNvGraphicFramePr>
            <a:graphicFrameLocks noGrp="1"/>
          </p:cNvGraphicFramePr>
          <p:nvPr>
            <p:ph idx="1"/>
          </p:nvPr>
        </p:nvGraphicFramePr>
        <p:xfrm>
          <a:off x="2349500" y="5064125"/>
          <a:ext cx="8582025" cy="114998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0676353_090130049000_2"/>
          <p:cNvPicPr>
            <a:picLocks noChangeAspect="1"/>
          </p:cNvPicPr>
          <p:nvPr/>
        </p:nvPicPr>
        <p:blipFill>
          <a:blip r:embed="rId1"/>
          <a:stretch>
            <a:fillRect/>
          </a:stretch>
        </p:blipFill>
        <p:spPr>
          <a:xfrm>
            <a:off x="5715" y="-50800"/>
            <a:ext cx="12193905" cy="7159625"/>
          </a:xfrm>
          <a:prstGeom prst="rect">
            <a:avLst/>
          </a:prstGeom>
        </p:spPr>
      </p:pic>
      <p:sp>
        <p:nvSpPr>
          <p:cNvPr id="2" name="标题 1"/>
          <p:cNvSpPr>
            <a:spLocks noGrp="1"/>
          </p:cNvSpPr>
          <p:nvPr>
            <p:ph type="title"/>
          </p:nvPr>
        </p:nvSpPr>
        <p:spPr>
          <a:xfrm>
            <a:off x="1104900" y="132715"/>
            <a:ext cx="9980682" cy="1096962"/>
          </a:xfrm>
        </p:spPr>
        <p:txBody>
          <a:bodyPr rtlCol="0"/>
          <a:lstStyle/>
          <a:p>
            <a:pPr algn="l" rtl="0"/>
            <a:r>
              <a:rPr lang="zh-CN" altLang="en-US" sz="4400" dirty="0">
                <a:latin typeface="宋体" panose="02010600030101010101" pitchFamily="2" charset="-122"/>
                <a:ea typeface="宋体" panose="02010600030101010101" pitchFamily="2" charset="-122"/>
              </a:rPr>
              <a:t>到校医院看病如何享受医保？</a:t>
            </a:r>
            <a:endParaRPr lang="zh-CN" altLang="en-US" sz="4400" dirty="0">
              <a:latin typeface="宋体" panose="02010600030101010101" pitchFamily="2" charset="-122"/>
              <a:ea typeface="宋体" panose="02010600030101010101" pitchFamily="2" charset="-122"/>
            </a:endParaRPr>
          </a:p>
        </p:txBody>
      </p:sp>
      <p:sp>
        <p:nvSpPr>
          <p:cNvPr id="3" name="文本框 2"/>
          <p:cNvSpPr txBox="1"/>
          <p:nvPr/>
        </p:nvSpPr>
        <p:spPr>
          <a:xfrm>
            <a:off x="1104900" y="1659890"/>
            <a:ext cx="10285095" cy="2676525"/>
          </a:xfrm>
          <a:prstGeom prst="rect">
            <a:avLst/>
          </a:prstGeom>
          <a:noFill/>
        </p:spPr>
        <p:txBody>
          <a:bodyPr wrap="square" rtlCol="0">
            <a:spAutoFit/>
          </a:bodyPr>
          <a:p>
            <a:pPr fontAlgn="auto">
              <a:lnSpc>
                <a:spcPct val="150000"/>
              </a:lnSpc>
            </a:pPr>
            <a:r>
              <a:rPr lang="en-US" altLang="zh-CN" sz="2800" b="1">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同学们在校医院挂号看病后，结账时须出示学生证（或一卡通）才能刷卡（医保卡初始密码为6个0，一般不要改动），在医保范围内的检查、治疗和药品等费用可由医保承担80%，自付20%的现金即可。</a:t>
            </a:r>
            <a:endParaRPr lang="zh-CN" altLang="en-US" sz="2800">
              <a:latin typeface="宋体" panose="02010600030101010101" pitchFamily="2" charset="-122"/>
              <a:ea typeface="宋体" panose="02010600030101010101" pitchFamily="2" charset="-122"/>
            </a:endParaRPr>
          </a:p>
        </p:txBody>
      </p:sp>
      <p:sp>
        <p:nvSpPr>
          <p:cNvPr id="4" name="波形 3"/>
          <p:cNvSpPr/>
          <p:nvPr/>
        </p:nvSpPr>
        <p:spPr>
          <a:xfrm>
            <a:off x="2816225" y="4145915"/>
            <a:ext cx="7494905" cy="2647315"/>
          </a:xfrm>
          <a:prstGeom prst="wave">
            <a:avLst/>
          </a:prstGeom>
          <a:gradFill>
            <a:gsLst>
              <a:gs pos="0">
                <a:srgbClr val="9EE256"/>
              </a:gs>
              <a:gs pos="100000">
                <a:srgbClr val="52762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000">
                <a:solidFill>
                  <a:schemeClr val="tx1"/>
                </a:solidFill>
                <a:latin typeface="宋体" panose="02010600030101010101" pitchFamily="2" charset="-122"/>
                <a:ea typeface="宋体" panose="02010600030101010101" pitchFamily="2" charset="-122"/>
              </a:rPr>
              <a:t>需要注意的是：</a:t>
            </a:r>
            <a:endParaRPr lang="zh-CN" altLang="en-US" sz="2000">
              <a:solidFill>
                <a:schemeClr val="tx1"/>
              </a:solidFill>
              <a:latin typeface="宋体" panose="02010600030101010101" pitchFamily="2" charset="-122"/>
              <a:ea typeface="宋体" panose="02010600030101010101" pitchFamily="2" charset="-122"/>
            </a:endParaRPr>
          </a:p>
          <a:p>
            <a:pPr algn="l"/>
            <a:r>
              <a:rPr lang="en-US" altLang="zh-CN" sz="2000">
                <a:solidFill>
                  <a:schemeClr val="tx1"/>
                </a:solidFill>
                <a:latin typeface="宋体" panose="02010600030101010101" pitchFamily="2" charset="-122"/>
                <a:ea typeface="宋体" panose="02010600030101010101" pitchFamily="2" charset="-122"/>
              </a:rPr>
              <a:t>1</a:t>
            </a:r>
            <a:r>
              <a:rPr lang="zh-CN" altLang="en-US" sz="2000">
                <a:solidFill>
                  <a:schemeClr val="tx1"/>
                </a:solidFill>
                <a:latin typeface="宋体" panose="02010600030101010101" pitchFamily="2" charset="-122"/>
                <a:ea typeface="宋体" panose="02010600030101010101" pitchFamily="2" charset="-122"/>
              </a:rPr>
              <a:t>、医保卡仅限本校本人使用。</a:t>
            </a:r>
            <a:endParaRPr lang="zh-CN" altLang="en-US" sz="2000">
              <a:solidFill>
                <a:schemeClr val="tx1"/>
              </a:solidFill>
              <a:latin typeface="宋体" panose="02010600030101010101" pitchFamily="2" charset="-122"/>
              <a:ea typeface="宋体" panose="02010600030101010101" pitchFamily="2" charset="-122"/>
            </a:endParaRPr>
          </a:p>
          <a:p>
            <a:pPr algn="ctr"/>
            <a:r>
              <a:rPr lang="en-US" altLang="zh-CN" sz="2000">
                <a:solidFill>
                  <a:schemeClr val="tx1"/>
                </a:solidFill>
                <a:latin typeface="宋体" panose="02010600030101010101" pitchFamily="2" charset="-122"/>
                <a:ea typeface="宋体" panose="02010600030101010101" pitchFamily="2" charset="-122"/>
              </a:rPr>
              <a:t>2</a:t>
            </a:r>
            <a:r>
              <a:rPr lang="zh-CN" altLang="en-US" sz="2000">
                <a:solidFill>
                  <a:schemeClr val="tx1"/>
                </a:solidFill>
                <a:latin typeface="宋体" panose="02010600030101010101" pitchFamily="2" charset="-122"/>
                <a:ea typeface="宋体" panose="02010600030101010101" pitchFamily="2" charset="-122"/>
              </a:rPr>
              <a:t>、只有看病产生的检查费、药品费和治疗费用才享受医保（如</a:t>
            </a:r>
            <a:r>
              <a:rPr lang="en-US" altLang="zh-CN"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我想买点××药</a:t>
            </a:r>
            <a:r>
              <a:rPr lang="en-US" altLang="zh-CN"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或者</a:t>
            </a:r>
            <a:r>
              <a:rPr lang="en-US" altLang="zh-CN"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我想带点药回去给家里人用</a:t>
            </a:r>
            <a:r>
              <a:rPr lang="en-US" altLang="zh-CN"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，这样是不享受医保的）。</a:t>
            </a:r>
            <a:endParaRPr lang="zh-CN" altLang="en-US" sz="2000">
              <a:solidFill>
                <a:schemeClr val="tx1"/>
              </a:solidFill>
              <a:latin typeface="宋体" panose="02010600030101010101" pitchFamily="2" charset="-122"/>
              <a:ea typeface="宋体" panose="02010600030101010101" pitchFamily="2" charset="-122"/>
            </a:endParaRPr>
          </a:p>
          <a:p>
            <a:pPr algn="ctr"/>
            <a:endParaRPr lang="zh-CN" altLang="en-US" sz="2000">
              <a:solidFill>
                <a:schemeClr val="tx1"/>
              </a:solidFill>
              <a:latin typeface="宋体" panose="02010600030101010101" pitchFamily="2" charset="-122"/>
              <a:ea typeface="宋体" panose="02010600030101010101" pitchFamily="2" charset="-122"/>
            </a:endParaRPr>
          </a:p>
          <a:p>
            <a:pPr algn="ctr"/>
            <a:endParaRPr lang="zh-CN" altLang="en-US" sz="20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20676353_090130049000_2"/>
          <p:cNvPicPr>
            <a:picLocks noChangeAspect="1"/>
          </p:cNvPicPr>
          <p:nvPr/>
        </p:nvPicPr>
        <p:blipFill>
          <a:blip r:embed="rId1"/>
          <a:stretch>
            <a:fillRect/>
          </a:stretch>
        </p:blipFill>
        <p:spPr>
          <a:xfrm>
            <a:off x="-78740" y="-44450"/>
            <a:ext cx="12350115" cy="7131050"/>
          </a:xfrm>
          <a:prstGeom prst="rect">
            <a:avLst/>
          </a:prstGeom>
        </p:spPr>
      </p:pic>
      <p:grpSp>
        <p:nvGrpSpPr>
          <p:cNvPr id="28" name="组合 27"/>
          <p:cNvGrpSpPr/>
          <p:nvPr>
            <p:custDataLst>
              <p:tags r:id="rId2"/>
            </p:custDataLst>
          </p:nvPr>
        </p:nvGrpSpPr>
        <p:grpSpPr>
          <a:xfrm>
            <a:off x="948690" y="1499235"/>
            <a:ext cx="3497580" cy="3965575"/>
            <a:chOff x="1016000" y="3570039"/>
            <a:chExt cx="2285061" cy="1879852"/>
          </a:xfrm>
        </p:grpSpPr>
        <p:sp>
          <p:nvSpPr>
            <p:cNvPr id="14" name="任意多边形 13"/>
            <p:cNvSpPr/>
            <p:nvPr>
              <p:custDataLst>
                <p:tags r:id="rId3"/>
              </p:custDataLst>
            </p:nvPr>
          </p:nvSpPr>
          <p:spPr>
            <a:xfrm>
              <a:off x="1016000" y="3606810"/>
              <a:ext cx="2285061" cy="1843081"/>
            </a:xfrm>
            <a:custGeom>
              <a:avLst/>
              <a:gdLst>
                <a:gd name="connsiteX0" fmla="*/ 0 w 2192867"/>
                <a:gd name="connsiteY0" fmla="*/ 0 h 1298076"/>
                <a:gd name="connsiteX1" fmla="*/ 1498600 w 2192867"/>
                <a:gd name="connsiteY1" fmla="*/ 0 h 1298076"/>
                <a:gd name="connsiteX2" fmla="*/ 1572642 w 2192867"/>
                <a:gd name="connsiteY2" fmla="*/ 74042 h 1298076"/>
                <a:gd name="connsiteX3" fmla="*/ 74042 w 2192867"/>
                <a:gd name="connsiteY3" fmla="*/ 74042 h 1298076"/>
                <a:gd name="connsiteX4" fmla="*/ 74042 w 2192867"/>
                <a:gd name="connsiteY4" fmla="*/ 1224034 h 1298076"/>
                <a:gd name="connsiteX5" fmla="*/ 2118825 w 2192867"/>
                <a:gd name="connsiteY5" fmla="*/ 1224034 h 1298076"/>
                <a:gd name="connsiteX6" fmla="*/ 2118825 w 2192867"/>
                <a:gd name="connsiteY6" fmla="*/ 620225 h 1298076"/>
                <a:gd name="connsiteX7" fmla="*/ 2192867 w 2192867"/>
                <a:gd name="connsiteY7" fmla="*/ 694267 h 1298076"/>
                <a:gd name="connsiteX8" fmla="*/ 2192867 w 2192867"/>
                <a:gd name="connsiteY8" fmla="*/ 1298076 h 1298076"/>
                <a:gd name="connsiteX9" fmla="*/ 0 w 2192867"/>
                <a:gd name="connsiteY9" fmla="*/ 1298076 h 129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2867" h="1298076">
                  <a:moveTo>
                    <a:pt x="0" y="0"/>
                  </a:moveTo>
                  <a:lnTo>
                    <a:pt x="1498600" y="0"/>
                  </a:lnTo>
                  <a:lnTo>
                    <a:pt x="1572642" y="74042"/>
                  </a:lnTo>
                  <a:lnTo>
                    <a:pt x="74042" y="74042"/>
                  </a:lnTo>
                  <a:lnTo>
                    <a:pt x="74042" y="1224034"/>
                  </a:lnTo>
                  <a:lnTo>
                    <a:pt x="2118825" y="1224034"/>
                  </a:lnTo>
                  <a:lnTo>
                    <a:pt x="2118825" y="620225"/>
                  </a:lnTo>
                  <a:lnTo>
                    <a:pt x="2192867" y="694267"/>
                  </a:lnTo>
                  <a:lnTo>
                    <a:pt x="2192867" y="1298076"/>
                  </a:lnTo>
                  <a:lnTo>
                    <a:pt x="0" y="1298076"/>
                  </a:lnTo>
                  <a:close/>
                </a:path>
              </a:pathLst>
            </a:custGeom>
            <a:gradFill>
              <a:gsLst>
                <a:gs pos="0">
                  <a:srgbClr val="9EE256"/>
                </a:gs>
                <a:gs pos="100000">
                  <a:srgbClr val="52762D"/>
                </a:gs>
              </a:gsLst>
              <a:lin ang="5400000" scaled="0"/>
            </a:gradFill>
            <a:ln w="12700" cap="flat" cmpd="sng" algn="ctr">
              <a:noFill/>
              <a:prstDash val="solid"/>
              <a:miter lim="800000"/>
            </a:ln>
            <a:effectLst/>
          </p:spPr>
          <p:txBody>
            <a:bodyPr rtlCol="0" anchor="ctr">
              <a:normAutofit/>
            </a:bodyPr>
            <a:p>
              <a:pPr algn="just"/>
              <a:r>
                <a:rPr lang="zh-CN" altLang="en-US" sz="2800">
                  <a:solidFill>
                    <a:schemeClr val="tx1"/>
                  </a:solidFill>
                  <a:latin typeface="宋体" panose="02010600030101010101" pitchFamily="2" charset="-122"/>
                  <a:ea typeface="宋体" panose="02010600030101010101" pitchFamily="2" charset="-122"/>
                  <a:sym typeface="Arial" panose="020B0604020202020204" pitchFamily="34" charset="0"/>
                </a:rPr>
                <a:t>大学生医疗保险结算起止时间为：每学年的9月1日至次年的8月31日。</a:t>
              </a:r>
              <a:endParaRPr lang="zh-CN" altLang="en-US" sz="2800">
                <a:solidFill>
                  <a:schemeClr val="tx1"/>
                </a:solidFill>
                <a:latin typeface="宋体" panose="02010600030101010101" pitchFamily="2" charset="-122"/>
                <a:ea typeface="宋体" panose="02010600030101010101" pitchFamily="2" charset="-122"/>
                <a:sym typeface="Arial" panose="020B0604020202020204" pitchFamily="34" charset="0"/>
              </a:endParaRPr>
            </a:p>
          </p:txBody>
        </p:sp>
        <p:sp>
          <p:nvSpPr>
            <p:cNvPr id="27" name="任意多边形 26"/>
            <p:cNvSpPr/>
            <p:nvPr>
              <p:custDataLst>
                <p:tags r:id="rId4"/>
              </p:custDataLst>
            </p:nvPr>
          </p:nvSpPr>
          <p:spPr>
            <a:xfrm>
              <a:off x="2540001" y="3570039"/>
              <a:ext cx="694267" cy="694267"/>
            </a:xfrm>
            <a:custGeom>
              <a:avLst/>
              <a:gdLst>
                <a:gd name="connsiteX0" fmla="*/ 0 w 694267"/>
                <a:gd name="connsiteY0" fmla="*/ 0 h 694267"/>
                <a:gd name="connsiteX1" fmla="*/ 694267 w 694267"/>
                <a:gd name="connsiteY1" fmla="*/ 0 h 694267"/>
                <a:gd name="connsiteX2" fmla="*/ 694267 w 694267"/>
                <a:gd name="connsiteY2" fmla="*/ 694267 h 694267"/>
                <a:gd name="connsiteX3" fmla="*/ 620225 w 694267"/>
                <a:gd name="connsiteY3" fmla="*/ 620225 h 694267"/>
                <a:gd name="connsiteX4" fmla="*/ 620225 w 694267"/>
                <a:gd name="connsiteY4" fmla="*/ 74042 h 694267"/>
                <a:gd name="connsiteX5" fmla="*/ 74042 w 694267"/>
                <a:gd name="connsiteY5" fmla="*/ 74042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267" h="694267">
                  <a:moveTo>
                    <a:pt x="0" y="0"/>
                  </a:moveTo>
                  <a:lnTo>
                    <a:pt x="694267" y="0"/>
                  </a:lnTo>
                  <a:lnTo>
                    <a:pt x="694267" y="694267"/>
                  </a:lnTo>
                  <a:lnTo>
                    <a:pt x="620225" y="620225"/>
                  </a:lnTo>
                  <a:lnTo>
                    <a:pt x="620225" y="74042"/>
                  </a:lnTo>
                  <a:lnTo>
                    <a:pt x="74042" y="74042"/>
                  </a:lnTo>
                  <a:close/>
                </a:path>
              </a:pathLst>
            </a:custGeom>
            <a:gradFill>
              <a:gsLst>
                <a:gs pos="0">
                  <a:srgbClr val="9EE256"/>
                </a:gs>
                <a:gs pos="100000">
                  <a:srgbClr val="52762D"/>
                </a:gs>
              </a:gsLst>
              <a:lin ang="5400000" scaled="0"/>
            </a:gradFill>
            <a:ln w="12700" cap="flat" cmpd="sng" algn="ctr">
              <a:noFill/>
              <a:prstDash val="solid"/>
              <a:miter lim="800000"/>
            </a:ln>
            <a:effectLst/>
          </p:spPr>
          <p:txBody>
            <a:bodyPr rtlCol="0" anchor="ctr">
              <a:normAutofit/>
            </a:bodyPr>
            <a:p>
              <a:pPr algn="ctr"/>
              <a:endParaRPr lang="zh-CN" altLang="en-US">
                <a:solidFill>
                  <a:srgbClr val="5F5F5F"/>
                </a:solidFill>
                <a:sym typeface="Arial" panose="020B0604020202020204" pitchFamily="34" charset="0"/>
              </a:endParaRPr>
            </a:p>
          </p:txBody>
        </p:sp>
        <p:sp>
          <p:nvSpPr>
            <p:cNvPr id="26" name="任意多边形 25"/>
            <p:cNvSpPr/>
            <p:nvPr>
              <p:custDataLst>
                <p:tags r:id="rId5"/>
              </p:custDataLst>
            </p:nvPr>
          </p:nvSpPr>
          <p:spPr>
            <a:xfrm>
              <a:off x="2630217" y="3666070"/>
              <a:ext cx="510915" cy="510916"/>
            </a:xfrm>
            <a:custGeom>
              <a:avLst/>
              <a:gdLst>
                <a:gd name="connsiteX0" fmla="*/ 0 w 510915"/>
                <a:gd name="connsiteY0" fmla="*/ 0 h 510916"/>
                <a:gd name="connsiteX1" fmla="*/ 510915 w 510915"/>
                <a:gd name="connsiteY1" fmla="*/ 0 h 510916"/>
                <a:gd name="connsiteX2" fmla="*/ 510915 w 510915"/>
                <a:gd name="connsiteY2" fmla="*/ 510916 h 510916"/>
              </a:gdLst>
              <a:ahLst/>
              <a:cxnLst>
                <a:cxn ang="0">
                  <a:pos x="connsiteX0" y="connsiteY0"/>
                </a:cxn>
                <a:cxn ang="0">
                  <a:pos x="connsiteX1" y="connsiteY1"/>
                </a:cxn>
                <a:cxn ang="0">
                  <a:pos x="connsiteX2" y="connsiteY2"/>
                </a:cxn>
              </a:cxnLst>
              <a:rect l="l" t="t" r="r" b="b"/>
              <a:pathLst>
                <a:path w="510915" h="510916">
                  <a:moveTo>
                    <a:pt x="0" y="0"/>
                  </a:moveTo>
                  <a:lnTo>
                    <a:pt x="510915" y="0"/>
                  </a:lnTo>
                  <a:lnTo>
                    <a:pt x="510915" y="510916"/>
                  </a:lnTo>
                  <a:close/>
                </a:path>
              </a:pathLst>
            </a:custGeom>
            <a:gradFill>
              <a:gsLst>
                <a:gs pos="0">
                  <a:srgbClr val="9EE256"/>
                </a:gs>
                <a:gs pos="100000">
                  <a:srgbClr val="52762D"/>
                </a:gs>
              </a:gsLst>
              <a:lin ang="5400000" scaled="0"/>
            </a:gradFill>
            <a:ln w="12700" cap="flat" cmpd="sng" algn="ctr">
              <a:noFill/>
              <a:prstDash val="solid"/>
              <a:miter lim="800000"/>
            </a:ln>
            <a:effectLst/>
          </p:spPr>
          <p:txBody>
            <a:bodyPr rtlCol="0" anchor="t">
              <a:normAutofit/>
            </a:bodyPr>
            <a:p>
              <a:pPr algn="r"/>
              <a:r>
                <a:rPr lang="en-US" altLang="zh-CN" dirty="0">
                  <a:solidFill>
                    <a:srgbClr val="FFFFFF"/>
                  </a:solidFill>
                  <a:sym typeface="Arial" panose="020B0604020202020204" pitchFamily="34" charset="0"/>
                </a:rPr>
                <a:t>A</a:t>
              </a:r>
              <a:endParaRPr lang="zh-CN" altLang="en-US" dirty="0">
                <a:solidFill>
                  <a:srgbClr val="FFFFFF"/>
                </a:solidFill>
                <a:sym typeface="Arial" panose="020B0604020202020204" pitchFamily="34" charset="0"/>
              </a:endParaRPr>
            </a:p>
          </p:txBody>
        </p:sp>
      </p:grpSp>
      <p:grpSp>
        <p:nvGrpSpPr>
          <p:cNvPr id="29" name="组合 28"/>
          <p:cNvGrpSpPr/>
          <p:nvPr>
            <p:custDataLst>
              <p:tags r:id="rId6"/>
            </p:custDataLst>
          </p:nvPr>
        </p:nvGrpSpPr>
        <p:grpSpPr>
          <a:xfrm>
            <a:off x="6546850" y="1499235"/>
            <a:ext cx="3395345" cy="3965575"/>
            <a:chOff x="1016000" y="3570039"/>
            <a:chExt cx="2218400" cy="2396801"/>
          </a:xfrm>
        </p:grpSpPr>
        <p:sp>
          <p:nvSpPr>
            <p:cNvPr id="30" name="任意多边形 29"/>
            <p:cNvSpPr/>
            <p:nvPr>
              <p:custDataLst>
                <p:tags r:id="rId7"/>
              </p:custDataLst>
            </p:nvPr>
          </p:nvSpPr>
          <p:spPr>
            <a:xfrm>
              <a:off x="1016000" y="3606964"/>
              <a:ext cx="2218400" cy="2359876"/>
            </a:xfrm>
            <a:custGeom>
              <a:avLst/>
              <a:gdLst>
                <a:gd name="connsiteX0" fmla="*/ 0 w 2192867"/>
                <a:gd name="connsiteY0" fmla="*/ 0 h 1298076"/>
                <a:gd name="connsiteX1" fmla="*/ 1498600 w 2192867"/>
                <a:gd name="connsiteY1" fmla="*/ 0 h 1298076"/>
                <a:gd name="connsiteX2" fmla="*/ 1572642 w 2192867"/>
                <a:gd name="connsiteY2" fmla="*/ 74042 h 1298076"/>
                <a:gd name="connsiteX3" fmla="*/ 74042 w 2192867"/>
                <a:gd name="connsiteY3" fmla="*/ 74042 h 1298076"/>
                <a:gd name="connsiteX4" fmla="*/ 74042 w 2192867"/>
                <a:gd name="connsiteY4" fmla="*/ 1224034 h 1298076"/>
                <a:gd name="connsiteX5" fmla="*/ 2118825 w 2192867"/>
                <a:gd name="connsiteY5" fmla="*/ 1224034 h 1298076"/>
                <a:gd name="connsiteX6" fmla="*/ 2118825 w 2192867"/>
                <a:gd name="connsiteY6" fmla="*/ 620225 h 1298076"/>
                <a:gd name="connsiteX7" fmla="*/ 2192867 w 2192867"/>
                <a:gd name="connsiteY7" fmla="*/ 694267 h 1298076"/>
                <a:gd name="connsiteX8" fmla="*/ 2192867 w 2192867"/>
                <a:gd name="connsiteY8" fmla="*/ 1298076 h 1298076"/>
                <a:gd name="connsiteX9" fmla="*/ 0 w 2192867"/>
                <a:gd name="connsiteY9" fmla="*/ 1298076 h 129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2867" h="1298076">
                  <a:moveTo>
                    <a:pt x="0" y="0"/>
                  </a:moveTo>
                  <a:lnTo>
                    <a:pt x="1498600" y="0"/>
                  </a:lnTo>
                  <a:lnTo>
                    <a:pt x="1572642" y="74042"/>
                  </a:lnTo>
                  <a:lnTo>
                    <a:pt x="74042" y="74042"/>
                  </a:lnTo>
                  <a:lnTo>
                    <a:pt x="74042" y="1224034"/>
                  </a:lnTo>
                  <a:lnTo>
                    <a:pt x="2118825" y="1224034"/>
                  </a:lnTo>
                  <a:lnTo>
                    <a:pt x="2118825" y="620225"/>
                  </a:lnTo>
                  <a:lnTo>
                    <a:pt x="2192867" y="694267"/>
                  </a:lnTo>
                  <a:lnTo>
                    <a:pt x="2192867" y="1298076"/>
                  </a:lnTo>
                  <a:lnTo>
                    <a:pt x="0" y="1298076"/>
                  </a:lnTo>
                  <a:close/>
                </a:path>
              </a:pathLst>
            </a:custGeom>
            <a:gradFill>
              <a:gsLst>
                <a:gs pos="0">
                  <a:srgbClr val="9EE256"/>
                </a:gs>
                <a:gs pos="100000">
                  <a:srgbClr val="52762D"/>
                </a:gs>
              </a:gsLst>
              <a:lin ang="5400000" scaled="0"/>
            </a:gradFill>
            <a:ln w="12700" cap="flat" cmpd="sng" algn="ctr">
              <a:noFill/>
              <a:prstDash val="solid"/>
              <a:miter lim="800000"/>
            </a:ln>
            <a:effectLst/>
          </p:spPr>
          <p:txBody>
            <a:bodyPr rtlCol="0" anchor="ctr">
              <a:normAutofit/>
            </a:bodyPr>
            <a:p>
              <a:pPr algn="ctr"/>
              <a:r>
                <a:rPr lang="zh-CN" altLang="en-US" sz="2800">
                  <a:solidFill>
                    <a:schemeClr val="tx1"/>
                  </a:solidFill>
                  <a:latin typeface="宋体" panose="02010600030101010101" pitchFamily="2" charset="-122"/>
                  <a:ea typeface="宋体" panose="02010600030101010101" pitchFamily="2" charset="-122"/>
                  <a:sym typeface="Arial" panose="020B0604020202020204" pitchFamily="34" charset="0"/>
                </a:rPr>
                <a:t>校医院联系电话：</a:t>
              </a:r>
              <a:endParaRPr lang="zh-CN" altLang="en-US" sz="2800">
                <a:solidFill>
                  <a:schemeClr val="tx1"/>
                </a:solidFill>
                <a:latin typeface="宋体" panose="02010600030101010101" pitchFamily="2" charset="-122"/>
                <a:ea typeface="宋体" panose="02010600030101010101" pitchFamily="2" charset="-122"/>
                <a:sym typeface="Arial" panose="020B0604020202020204" pitchFamily="34" charset="0"/>
              </a:endParaRPr>
            </a:p>
            <a:p>
              <a:pPr algn="ctr"/>
              <a:r>
                <a:rPr lang="en-US" altLang="zh-CN" sz="2800">
                  <a:solidFill>
                    <a:schemeClr val="tx1"/>
                  </a:solidFill>
                  <a:latin typeface="宋体" panose="02010600030101010101" pitchFamily="2" charset="-122"/>
                  <a:ea typeface="宋体" panose="02010600030101010101" pitchFamily="2" charset="-122"/>
                  <a:sym typeface="Arial" panose="020B0604020202020204" pitchFamily="34" charset="0"/>
                </a:rPr>
                <a:t>0871-</a:t>
              </a:r>
              <a:r>
                <a:rPr lang="zh-CN" altLang="en-US" sz="2800">
                  <a:solidFill>
                    <a:schemeClr val="tx1"/>
                  </a:solidFill>
                  <a:latin typeface="宋体" panose="02010600030101010101" pitchFamily="2" charset="-122"/>
                  <a:ea typeface="宋体" panose="02010600030101010101" pitchFamily="2" charset="-122"/>
                  <a:sym typeface="Arial" panose="020B0604020202020204" pitchFamily="34" charset="0"/>
                </a:rPr>
                <a:t>65167721</a:t>
              </a:r>
              <a:endParaRPr lang="zh-CN" altLang="en-US" sz="2800">
                <a:solidFill>
                  <a:schemeClr val="tx1"/>
                </a:solidFill>
                <a:latin typeface="宋体" panose="02010600030101010101" pitchFamily="2" charset="-122"/>
                <a:ea typeface="宋体" panose="02010600030101010101" pitchFamily="2" charset="-122"/>
                <a:sym typeface="Arial" panose="020B0604020202020204" pitchFamily="34" charset="0"/>
              </a:endParaRPr>
            </a:p>
            <a:p>
              <a:pPr algn="ctr"/>
              <a:r>
                <a:rPr lang="zh-CN" altLang="en-US" sz="2800">
                  <a:solidFill>
                    <a:schemeClr val="tx1"/>
                  </a:solidFill>
                  <a:latin typeface="宋体" panose="02010600030101010101" pitchFamily="2" charset="-122"/>
                  <a:ea typeface="宋体" panose="02010600030101010101" pitchFamily="2" charset="-122"/>
                  <a:sym typeface="Arial" panose="020B0604020202020204" pitchFamily="34" charset="0"/>
                </a:rPr>
                <a:t>省医保中心电话：</a:t>
              </a:r>
              <a:endParaRPr lang="zh-CN" altLang="en-US" sz="2800">
                <a:solidFill>
                  <a:schemeClr val="tx1"/>
                </a:solidFill>
                <a:latin typeface="宋体" panose="02010600030101010101" pitchFamily="2" charset="-122"/>
                <a:ea typeface="宋体" panose="02010600030101010101" pitchFamily="2" charset="-122"/>
                <a:sym typeface="Arial" panose="020B0604020202020204" pitchFamily="34" charset="0"/>
              </a:endParaRPr>
            </a:p>
            <a:p>
              <a:pPr algn="ctr"/>
              <a:r>
                <a:rPr lang="en-US" altLang="zh-CN" sz="2800">
                  <a:solidFill>
                    <a:schemeClr val="tx1"/>
                  </a:solidFill>
                  <a:latin typeface="宋体" panose="02010600030101010101" pitchFamily="2" charset="-122"/>
                  <a:ea typeface="宋体" panose="02010600030101010101" pitchFamily="2" charset="-122"/>
                  <a:sym typeface="Arial" panose="020B0604020202020204" pitchFamily="34" charset="0"/>
                </a:rPr>
                <a:t>0871-67195892</a:t>
              </a:r>
              <a:endParaRPr lang="en-US" altLang="zh-CN" sz="2800">
                <a:solidFill>
                  <a:schemeClr val="tx1"/>
                </a:solidFill>
                <a:latin typeface="宋体" panose="02010600030101010101" pitchFamily="2" charset="-122"/>
                <a:ea typeface="宋体" panose="02010600030101010101" pitchFamily="2" charset="-122"/>
                <a:sym typeface="Arial" panose="020B0604020202020204" pitchFamily="34" charset="0"/>
              </a:endParaRPr>
            </a:p>
          </p:txBody>
        </p:sp>
        <p:sp>
          <p:nvSpPr>
            <p:cNvPr id="31" name="任意多边形 30"/>
            <p:cNvSpPr/>
            <p:nvPr>
              <p:custDataLst>
                <p:tags r:id="rId8"/>
              </p:custDataLst>
            </p:nvPr>
          </p:nvSpPr>
          <p:spPr>
            <a:xfrm>
              <a:off x="2540001" y="3570039"/>
              <a:ext cx="694267" cy="694267"/>
            </a:xfrm>
            <a:custGeom>
              <a:avLst/>
              <a:gdLst>
                <a:gd name="connsiteX0" fmla="*/ 0 w 694267"/>
                <a:gd name="connsiteY0" fmla="*/ 0 h 694267"/>
                <a:gd name="connsiteX1" fmla="*/ 694267 w 694267"/>
                <a:gd name="connsiteY1" fmla="*/ 0 h 694267"/>
                <a:gd name="connsiteX2" fmla="*/ 694267 w 694267"/>
                <a:gd name="connsiteY2" fmla="*/ 694267 h 694267"/>
                <a:gd name="connsiteX3" fmla="*/ 620225 w 694267"/>
                <a:gd name="connsiteY3" fmla="*/ 620225 h 694267"/>
                <a:gd name="connsiteX4" fmla="*/ 620225 w 694267"/>
                <a:gd name="connsiteY4" fmla="*/ 74042 h 694267"/>
                <a:gd name="connsiteX5" fmla="*/ 74042 w 694267"/>
                <a:gd name="connsiteY5" fmla="*/ 74042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267" h="694267">
                  <a:moveTo>
                    <a:pt x="0" y="0"/>
                  </a:moveTo>
                  <a:lnTo>
                    <a:pt x="694267" y="0"/>
                  </a:lnTo>
                  <a:lnTo>
                    <a:pt x="694267" y="694267"/>
                  </a:lnTo>
                  <a:lnTo>
                    <a:pt x="620225" y="620225"/>
                  </a:lnTo>
                  <a:lnTo>
                    <a:pt x="620225" y="74042"/>
                  </a:lnTo>
                  <a:lnTo>
                    <a:pt x="74042" y="74042"/>
                  </a:lnTo>
                  <a:close/>
                </a:path>
              </a:pathLst>
            </a:custGeom>
            <a:gradFill>
              <a:gsLst>
                <a:gs pos="0">
                  <a:srgbClr val="9EE256"/>
                </a:gs>
                <a:gs pos="100000">
                  <a:srgbClr val="52762D"/>
                </a:gs>
              </a:gsLst>
              <a:lin ang="5400000" scaled="0"/>
            </a:gradFill>
            <a:ln w="12700" cap="flat" cmpd="sng" algn="ctr">
              <a:noFill/>
              <a:prstDash val="solid"/>
              <a:miter lim="800000"/>
            </a:ln>
            <a:effectLst/>
          </p:spPr>
          <p:txBody>
            <a:bodyPr rtlCol="0" anchor="ctr">
              <a:normAutofit/>
            </a:bodyPr>
            <a:p>
              <a:pPr algn="ctr"/>
              <a:endParaRPr lang="zh-CN" altLang="en-US">
                <a:solidFill>
                  <a:srgbClr val="5F5F5F"/>
                </a:solidFill>
                <a:sym typeface="Arial" panose="020B0604020202020204" pitchFamily="34" charset="0"/>
              </a:endParaRPr>
            </a:p>
          </p:txBody>
        </p:sp>
        <p:sp>
          <p:nvSpPr>
            <p:cNvPr id="32" name="任意多边形 31"/>
            <p:cNvSpPr/>
            <p:nvPr>
              <p:custDataLst>
                <p:tags r:id="rId9"/>
              </p:custDataLst>
            </p:nvPr>
          </p:nvSpPr>
          <p:spPr>
            <a:xfrm>
              <a:off x="2630217" y="3666070"/>
              <a:ext cx="510915" cy="510916"/>
            </a:xfrm>
            <a:custGeom>
              <a:avLst/>
              <a:gdLst>
                <a:gd name="connsiteX0" fmla="*/ 0 w 510915"/>
                <a:gd name="connsiteY0" fmla="*/ 0 h 510916"/>
                <a:gd name="connsiteX1" fmla="*/ 510915 w 510915"/>
                <a:gd name="connsiteY1" fmla="*/ 0 h 510916"/>
                <a:gd name="connsiteX2" fmla="*/ 510915 w 510915"/>
                <a:gd name="connsiteY2" fmla="*/ 510916 h 510916"/>
              </a:gdLst>
              <a:ahLst/>
              <a:cxnLst>
                <a:cxn ang="0">
                  <a:pos x="connsiteX0" y="connsiteY0"/>
                </a:cxn>
                <a:cxn ang="0">
                  <a:pos x="connsiteX1" y="connsiteY1"/>
                </a:cxn>
                <a:cxn ang="0">
                  <a:pos x="connsiteX2" y="connsiteY2"/>
                </a:cxn>
              </a:cxnLst>
              <a:rect l="l" t="t" r="r" b="b"/>
              <a:pathLst>
                <a:path w="510915" h="510916">
                  <a:moveTo>
                    <a:pt x="0" y="0"/>
                  </a:moveTo>
                  <a:lnTo>
                    <a:pt x="510915" y="0"/>
                  </a:lnTo>
                  <a:lnTo>
                    <a:pt x="510915" y="510916"/>
                  </a:lnTo>
                  <a:close/>
                </a:path>
              </a:pathLst>
            </a:custGeom>
            <a:gradFill>
              <a:gsLst>
                <a:gs pos="0">
                  <a:srgbClr val="9EE256"/>
                </a:gs>
                <a:gs pos="100000">
                  <a:srgbClr val="52762D"/>
                </a:gs>
              </a:gsLst>
              <a:lin ang="5400000" scaled="0"/>
            </a:gradFill>
            <a:ln w="12700" cap="flat" cmpd="sng" algn="ctr">
              <a:noFill/>
              <a:prstDash val="solid"/>
              <a:miter lim="800000"/>
            </a:ln>
            <a:effectLst/>
          </p:spPr>
          <p:txBody>
            <a:bodyPr rtlCol="0" anchor="t">
              <a:normAutofit/>
            </a:bodyPr>
            <a:p>
              <a:pPr algn="r"/>
              <a:r>
                <a:rPr lang="en-US" altLang="zh-CN" dirty="0">
                  <a:solidFill>
                    <a:srgbClr val="FFFFFF"/>
                  </a:solidFill>
                  <a:sym typeface="Arial" panose="020B0604020202020204" pitchFamily="34" charset="0"/>
                </a:rPr>
                <a:t>B</a:t>
              </a:r>
              <a:endParaRPr lang="zh-CN" altLang="en-US" dirty="0">
                <a:solidFill>
                  <a:srgbClr val="FFFFFF"/>
                </a:solidFill>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20676353_090130049000_2"/>
          <p:cNvPicPr>
            <a:picLocks noChangeAspect="1"/>
          </p:cNvPicPr>
          <p:nvPr/>
        </p:nvPicPr>
        <p:blipFill>
          <a:blip r:embed="rId1"/>
          <a:stretch>
            <a:fillRect/>
          </a:stretch>
        </p:blipFill>
        <p:spPr>
          <a:xfrm>
            <a:off x="-114300" y="-247650"/>
            <a:ext cx="12420600" cy="7131050"/>
          </a:xfrm>
          <a:prstGeom prst="rect">
            <a:avLst/>
          </a:prstGeom>
        </p:spPr>
      </p:pic>
      <p:sp>
        <p:nvSpPr>
          <p:cNvPr id="5" name="文本框 4"/>
          <p:cNvSpPr txBox="1"/>
          <p:nvPr/>
        </p:nvSpPr>
        <p:spPr>
          <a:xfrm>
            <a:off x="366395" y="476250"/>
            <a:ext cx="6959600" cy="768350"/>
          </a:xfrm>
          <a:prstGeom prst="rect">
            <a:avLst/>
          </a:prstGeom>
          <a:noFill/>
        </p:spPr>
        <p:txBody>
          <a:bodyPr wrap="square" rtlCol="0">
            <a:spAutoFit/>
          </a:bodyPr>
          <a:p>
            <a:pPr rtl="0"/>
            <a:r>
              <a:rPr lang="zh-CN" altLang="en-US" sz="4400">
                <a:latin typeface="宋体" panose="02010600030101010101" pitchFamily="2" charset="-122"/>
                <a:ea typeface="宋体" panose="02010600030101010101" pitchFamily="2" charset="-122"/>
                <a:sym typeface="+mn-ea"/>
              </a:rPr>
              <a:t>医保卡遗失补办流程</a:t>
            </a:r>
            <a:endParaRPr lang="en-US" altLang="zh-CN" sz="4400">
              <a:latin typeface="宋体" panose="02010600030101010101" pitchFamily="2" charset="-122"/>
              <a:ea typeface="宋体" panose="02010600030101010101" pitchFamily="2" charset="-122"/>
              <a:sym typeface="+mn-ea"/>
            </a:endParaRPr>
          </a:p>
        </p:txBody>
      </p:sp>
      <p:cxnSp>
        <p:nvCxnSpPr>
          <p:cNvPr id="10" name="直接连接符 9"/>
          <p:cNvCxnSpPr/>
          <p:nvPr>
            <p:custDataLst>
              <p:tags r:id="rId2"/>
            </p:custDataLst>
          </p:nvPr>
        </p:nvCxnSpPr>
        <p:spPr>
          <a:xfrm>
            <a:off x="1866900" y="12700"/>
            <a:ext cx="0" cy="622300"/>
          </a:xfrm>
          <a:prstGeom prst="line">
            <a:avLst/>
          </a:prstGeom>
          <a:noFill/>
          <a:ln w="6350" cap="flat" cmpd="sng" algn="ctr">
            <a:solidFill>
              <a:sysClr val="window" lastClr="FFFFFF">
                <a:alpha val="20000"/>
              </a:sysClr>
            </a:solidFill>
            <a:prstDash val="solid"/>
            <a:miter lim="800000"/>
          </a:ln>
          <a:effectLst/>
        </p:spPr>
      </p:cxnSp>
      <p:cxnSp>
        <p:nvCxnSpPr>
          <p:cNvPr id="11" name="直接连接符 10"/>
          <p:cNvCxnSpPr/>
          <p:nvPr>
            <p:custDataLst>
              <p:tags r:id="rId3"/>
            </p:custDataLst>
          </p:nvPr>
        </p:nvCxnSpPr>
        <p:spPr>
          <a:xfrm>
            <a:off x="2844800" y="12700"/>
            <a:ext cx="0" cy="622300"/>
          </a:xfrm>
          <a:prstGeom prst="line">
            <a:avLst/>
          </a:prstGeom>
          <a:noFill/>
          <a:ln w="6350" cap="flat" cmpd="sng" algn="ctr">
            <a:solidFill>
              <a:sysClr val="window" lastClr="FFFFFF">
                <a:alpha val="20000"/>
              </a:sysClr>
            </a:solidFill>
            <a:prstDash val="solid"/>
            <a:miter lim="800000"/>
          </a:ln>
          <a:effectLst/>
        </p:spPr>
      </p:cxnSp>
      <p:cxnSp>
        <p:nvCxnSpPr>
          <p:cNvPr id="12" name="直接连接符 11"/>
          <p:cNvCxnSpPr/>
          <p:nvPr>
            <p:custDataLst>
              <p:tags r:id="rId4"/>
            </p:custDataLst>
          </p:nvPr>
        </p:nvCxnSpPr>
        <p:spPr>
          <a:xfrm>
            <a:off x="3784600" y="12700"/>
            <a:ext cx="0" cy="622300"/>
          </a:xfrm>
          <a:prstGeom prst="line">
            <a:avLst/>
          </a:prstGeom>
          <a:noFill/>
          <a:ln w="6350" cap="flat" cmpd="sng" algn="ctr">
            <a:solidFill>
              <a:sysClr val="window" lastClr="FFFFFF">
                <a:alpha val="20000"/>
              </a:sysClr>
            </a:solidFill>
            <a:prstDash val="solid"/>
            <a:miter lim="800000"/>
          </a:ln>
          <a:effectLst/>
        </p:spPr>
      </p:cxnSp>
      <p:cxnSp>
        <p:nvCxnSpPr>
          <p:cNvPr id="13" name="直接连接符 12"/>
          <p:cNvCxnSpPr/>
          <p:nvPr>
            <p:custDataLst>
              <p:tags r:id="rId5"/>
            </p:custDataLst>
          </p:nvPr>
        </p:nvCxnSpPr>
        <p:spPr>
          <a:xfrm>
            <a:off x="8559800" y="12700"/>
            <a:ext cx="0" cy="622300"/>
          </a:xfrm>
          <a:prstGeom prst="line">
            <a:avLst/>
          </a:prstGeom>
          <a:noFill/>
          <a:ln w="6350" cap="flat" cmpd="sng" algn="ctr">
            <a:solidFill>
              <a:sysClr val="window" lastClr="FFFFFF">
                <a:alpha val="20000"/>
              </a:sysClr>
            </a:solidFill>
            <a:prstDash val="solid"/>
            <a:miter lim="800000"/>
          </a:ln>
          <a:effectLst/>
        </p:spPr>
      </p:cxnSp>
      <p:cxnSp>
        <p:nvCxnSpPr>
          <p:cNvPr id="15" name="直接连接符 14"/>
          <p:cNvCxnSpPr/>
          <p:nvPr>
            <p:custDataLst>
              <p:tags r:id="rId6"/>
            </p:custDataLst>
          </p:nvPr>
        </p:nvCxnSpPr>
        <p:spPr>
          <a:xfrm>
            <a:off x="9512300" y="12700"/>
            <a:ext cx="0" cy="622300"/>
          </a:xfrm>
          <a:prstGeom prst="line">
            <a:avLst/>
          </a:prstGeom>
          <a:noFill/>
          <a:ln w="6350" cap="flat" cmpd="sng" algn="ctr">
            <a:solidFill>
              <a:sysClr val="window" lastClr="FFFFFF">
                <a:alpha val="20000"/>
              </a:sysClr>
            </a:solidFill>
            <a:prstDash val="solid"/>
            <a:miter lim="800000"/>
          </a:ln>
          <a:effectLst/>
        </p:spPr>
      </p:cxnSp>
      <p:cxnSp>
        <p:nvCxnSpPr>
          <p:cNvPr id="16" name="直接连接符 15"/>
          <p:cNvCxnSpPr/>
          <p:nvPr>
            <p:custDataLst>
              <p:tags r:id="rId7"/>
            </p:custDataLst>
          </p:nvPr>
        </p:nvCxnSpPr>
        <p:spPr>
          <a:xfrm>
            <a:off x="10464800" y="12700"/>
            <a:ext cx="0" cy="622300"/>
          </a:xfrm>
          <a:prstGeom prst="line">
            <a:avLst/>
          </a:prstGeom>
          <a:noFill/>
          <a:ln w="6350" cap="flat" cmpd="sng" algn="ctr">
            <a:solidFill>
              <a:sysClr val="window" lastClr="FFFFFF">
                <a:alpha val="20000"/>
              </a:sysClr>
            </a:solidFill>
            <a:prstDash val="solid"/>
            <a:miter lim="800000"/>
          </a:ln>
          <a:effectLst/>
        </p:spPr>
      </p:cxnSp>
      <p:sp>
        <p:nvSpPr>
          <p:cNvPr id="49" name="椭圆 48"/>
          <p:cNvSpPr/>
          <p:nvPr>
            <p:custDataLst>
              <p:tags r:id="rId8"/>
            </p:custDataLst>
          </p:nvPr>
        </p:nvSpPr>
        <p:spPr>
          <a:xfrm>
            <a:off x="1330325" y="2531110"/>
            <a:ext cx="3616325" cy="2381885"/>
          </a:xfrm>
          <a:prstGeom prst="ellipse">
            <a:avLst/>
          </a:prstGeom>
          <a:solidFill>
            <a:srgbClr val="92D050"/>
          </a:solidFill>
          <a:ln w="25400" cap="flat" cmpd="sng" algn="ctr">
            <a:solidFill>
              <a:sysClr val="window" lastClr="FFFFFF">
                <a:lumMod val="85000"/>
              </a:sysClr>
            </a:solidFill>
            <a:prstDash val="solid"/>
            <a:miter lim="800000"/>
          </a:ln>
          <a:effectLst/>
        </p:spPr>
        <p:txBody>
          <a:bodyPr vert="horz" lIns="90000" tIns="46800" rIns="90000" bIns="46800" rtlCol="0" anchor="ctr" anchorCtr="0">
            <a:normAutofit/>
          </a:bodyPr>
          <a:p>
            <a:pPr algn="ctr"/>
            <a:endParaRPr lang="zh-CN" altLang="en-US"/>
          </a:p>
        </p:txBody>
      </p:sp>
      <p:sp>
        <p:nvSpPr>
          <p:cNvPr id="50" name="椭圆 49"/>
          <p:cNvSpPr/>
          <p:nvPr>
            <p:custDataLst>
              <p:tags r:id="rId9"/>
            </p:custDataLst>
          </p:nvPr>
        </p:nvSpPr>
        <p:spPr>
          <a:xfrm>
            <a:off x="366642" y="2363541"/>
            <a:ext cx="1216272" cy="1216272"/>
          </a:xfrm>
          <a:prstGeom prst="ellipse">
            <a:avLst/>
          </a:prstGeom>
          <a:solidFill>
            <a:sysClr val="window" lastClr="FFFFFF"/>
          </a:solidFill>
          <a:ln w="12700" cap="flat" cmpd="sng" algn="ctr">
            <a:noFill/>
            <a:prstDash val="solid"/>
            <a:miter lim="800000"/>
          </a:ln>
          <a:effectLst/>
        </p:spPr>
        <p:txBody>
          <a:bodyPr vert="horz" lIns="90000" tIns="46800" rIns="90000" bIns="46800" rtlCol="0" anchor="ctr" anchorCtr="0">
            <a:normAutofit/>
          </a:bodyPr>
          <a:p>
            <a:pPr algn="ctr"/>
            <a:endParaRPr lang="zh-CN" altLang="en-US"/>
          </a:p>
        </p:txBody>
      </p:sp>
      <p:sp>
        <p:nvSpPr>
          <p:cNvPr id="42" name="文本框 41"/>
          <p:cNvSpPr txBox="1"/>
          <p:nvPr>
            <p:custDataLst>
              <p:tags r:id="rId10"/>
            </p:custDataLst>
          </p:nvPr>
        </p:nvSpPr>
        <p:spPr>
          <a:xfrm>
            <a:off x="2018030" y="2593340"/>
            <a:ext cx="2241550" cy="2122805"/>
          </a:xfrm>
          <a:prstGeom prst="rect">
            <a:avLst/>
          </a:prstGeom>
          <a:noFill/>
        </p:spPr>
        <p:txBody>
          <a:bodyPr vert="horz" wrap="square" lIns="90000" tIns="46800" rIns="90000" bIns="46800" rtlCol="0" anchor="ctr" anchorCtr="0">
            <a:normAutofit lnSpcReduction="10000"/>
          </a:bodyPr>
          <a:p>
            <a:pPr algn="just">
              <a:lnSpc>
                <a:spcPct val="100000"/>
              </a:lnSpc>
            </a:pPr>
            <a:r>
              <a:rPr lang="zh-CN" altLang="en-US" sz="2000">
                <a:latin typeface="宋体" panose="02010600030101010101" pitchFamily="2" charset="-122"/>
                <a:ea typeface="宋体" panose="02010600030101010101" pitchFamily="2" charset="-122"/>
                <a:sym typeface="Arial" panose="020B0604020202020204" pitchFamily="34" charset="0"/>
              </a:rPr>
              <a:t>准备工作：</a:t>
            </a:r>
            <a:endParaRPr lang="zh-CN" altLang="en-US" sz="2000">
              <a:latin typeface="宋体" panose="02010600030101010101" pitchFamily="2" charset="-122"/>
              <a:ea typeface="宋体" panose="02010600030101010101" pitchFamily="2" charset="-122"/>
              <a:sym typeface="Arial" panose="020B0604020202020204" pitchFamily="34" charset="0"/>
            </a:endParaRPr>
          </a:p>
          <a:p>
            <a:pPr algn="just">
              <a:lnSpc>
                <a:spcPct val="100000"/>
              </a:lnSpc>
            </a:pPr>
            <a:r>
              <a:rPr lang="zh-CN" altLang="en-US" sz="2000">
                <a:latin typeface="宋体" panose="02010600030101010101" pitchFamily="2" charset="-122"/>
                <a:ea typeface="宋体" panose="02010600030101010101" pitchFamily="2" charset="-122"/>
                <a:sym typeface="Arial" panose="020B0604020202020204" pitchFamily="34" charset="0"/>
              </a:rPr>
              <a:t>携带身份证原件及复印件一份，准备22元现金</a:t>
            </a:r>
            <a:endParaRPr lang="zh-CN" altLang="en-US" sz="2000" smtClean="0">
              <a:latin typeface="Arial" panose="020B0604020202020204" pitchFamily="34" charset="0"/>
              <a:ea typeface="黑体" panose="02010609060101010101" charset="-122"/>
              <a:cs typeface="+mn-ea"/>
            </a:endParaRPr>
          </a:p>
        </p:txBody>
      </p:sp>
      <p:sp>
        <p:nvSpPr>
          <p:cNvPr id="66" name="椭圆 65"/>
          <p:cNvSpPr/>
          <p:nvPr>
            <p:custDataLst>
              <p:tags r:id="rId11"/>
            </p:custDataLst>
          </p:nvPr>
        </p:nvSpPr>
        <p:spPr>
          <a:xfrm>
            <a:off x="6572885" y="2346325"/>
            <a:ext cx="3970655" cy="2751455"/>
          </a:xfrm>
          <a:prstGeom prst="ellipse">
            <a:avLst/>
          </a:prstGeom>
          <a:solidFill>
            <a:srgbClr val="92D050"/>
          </a:solidFill>
          <a:ln w="25400" cap="flat" cmpd="sng" algn="ctr">
            <a:solidFill>
              <a:sysClr val="window" lastClr="FFFFFF">
                <a:lumMod val="85000"/>
              </a:sysClr>
            </a:solidFill>
            <a:prstDash val="solid"/>
            <a:miter lim="800000"/>
          </a:ln>
          <a:effectLst/>
        </p:spPr>
        <p:txBody>
          <a:bodyPr vert="horz" lIns="90000" tIns="46800" rIns="90000" bIns="46800" rtlCol="0" anchor="ctr" anchorCtr="0">
            <a:normAutofit/>
          </a:bodyPr>
          <a:p>
            <a:pPr algn="ctr"/>
            <a:endParaRPr lang="zh-CN" altLang="en-US"/>
          </a:p>
        </p:txBody>
      </p:sp>
      <p:sp>
        <p:nvSpPr>
          <p:cNvPr id="67" name="椭圆 66"/>
          <p:cNvSpPr/>
          <p:nvPr>
            <p:custDataLst>
              <p:tags r:id="rId12"/>
            </p:custDataLst>
          </p:nvPr>
        </p:nvSpPr>
        <p:spPr>
          <a:xfrm>
            <a:off x="10366682" y="2362906"/>
            <a:ext cx="1216272" cy="1216272"/>
          </a:xfrm>
          <a:prstGeom prst="ellipse">
            <a:avLst/>
          </a:prstGeom>
          <a:solidFill>
            <a:sysClr val="window" lastClr="FFFFFF"/>
          </a:solidFill>
          <a:ln w="12700" cap="flat" cmpd="sng" algn="ctr">
            <a:noFill/>
            <a:prstDash val="solid"/>
            <a:miter lim="800000"/>
          </a:ln>
          <a:effectLst/>
        </p:spPr>
        <p:txBody>
          <a:bodyPr vert="horz" lIns="90000" tIns="46800" rIns="90000" bIns="46800" rtlCol="0" anchor="ctr" anchorCtr="0">
            <a:normAutofit/>
          </a:bodyPr>
          <a:p>
            <a:pPr algn="ctr"/>
            <a:endParaRPr lang="zh-CN" altLang="en-US"/>
          </a:p>
        </p:txBody>
      </p:sp>
      <p:sp>
        <p:nvSpPr>
          <p:cNvPr id="53" name="文本框 52"/>
          <p:cNvSpPr txBox="1"/>
          <p:nvPr>
            <p:custDataLst>
              <p:tags r:id="rId13"/>
            </p:custDataLst>
          </p:nvPr>
        </p:nvSpPr>
        <p:spPr>
          <a:xfrm>
            <a:off x="6972300" y="2629535"/>
            <a:ext cx="3394075" cy="2049780"/>
          </a:xfrm>
          <a:prstGeom prst="rect">
            <a:avLst/>
          </a:prstGeom>
          <a:noFill/>
        </p:spPr>
        <p:txBody>
          <a:bodyPr vert="horz" wrap="square" lIns="90000" tIns="46800" rIns="90000" bIns="46800" rtlCol="0" anchor="ctr" anchorCtr="0">
            <a:normAutofit/>
          </a:bodyPr>
          <a:p>
            <a:pPr algn="just">
              <a:lnSpc>
                <a:spcPct val="100000"/>
              </a:lnSpc>
              <a:buNone/>
            </a:pPr>
            <a:r>
              <a:rPr lang="zh-CN" altLang="en-US" sz="2000">
                <a:latin typeface="宋体" panose="02010600030101010101" pitchFamily="2" charset="-122"/>
                <a:ea typeface="宋体" panose="02010600030101010101" pitchFamily="2" charset="-122"/>
                <a:sym typeface="Arial" panose="020B0604020202020204" pitchFamily="34" charset="0"/>
              </a:rPr>
              <a:t>办理地址：</a:t>
            </a:r>
            <a:endParaRPr lang="zh-CN" altLang="en-US" sz="2000">
              <a:latin typeface="宋体" panose="02010600030101010101" pitchFamily="2" charset="-122"/>
              <a:ea typeface="宋体" panose="02010600030101010101" pitchFamily="2" charset="-122"/>
              <a:sym typeface="Arial" panose="020B0604020202020204" pitchFamily="34" charset="0"/>
            </a:endParaRPr>
          </a:p>
          <a:p>
            <a:pPr algn="just">
              <a:lnSpc>
                <a:spcPct val="100000"/>
              </a:lnSpc>
              <a:buNone/>
            </a:pPr>
            <a:r>
              <a:rPr lang="zh-CN" altLang="en-US" sz="2000">
                <a:latin typeface="宋体" panose="02010600030101010101" pitchFamily="2" charset="-122"/>
                <a:ea typeface="宋体" panose="02010600030101010101" pitchFamily="2" charset="-122"/>
                <a:sym typeface="Arial" panose="020B0604020202020204" pitchFamily="34" charset="0"/>
              </a:rPr>
              <a:t>昆明市“政通大厦”2楼窗口办理。（地址在昆明官渡区国贸中心对面，乘坐公交107、57路到国贸中心站（国贸路）</a:t>
            </a:r>
            <a:endParaRPr lang="zh-CN" altLang="en-US" sz="2000" smtClean="0">
              <a:latin typeface="Arial" panose="020B0604020202020204" pitchFamily="34" charset="0"/>
              <a:ea typeface="黑体" panose="02010609060101010101" charset="-122"/>
              <a:cs typeface="+mn-ea"/>
            </a:endParaRPr>
          </a:p>
        </p:txBody>
      </p:sp>
      <p:sp>
        <p:nvSpPr>
          <p:cNvPr id="59" name="Rectangle 492"/>
          <p:cNvSpPr>
            <a:spLocks noChangeArrowheads="1"/>
          </p:cNvSpPr>
          <p:nvPr>
            <p:custDataLst>
              <p:tags r:id="rId14"/>
            </p:custDataLst>
          </p:nvPr>
        </p:nvSpPr>
        <p:spPr bwMode="auto">
          <a:xfrm>
            <a:off x="7491351" y="2967566"/>
            <a:ext cx="81549" cy="7319"/>
          </a:xfrm>
          <a:prstGeom prst="rect">
            <a:avLst/>
          </a:prstGeom>
          <a:solidFill>
            <a:srgbClr val="3C3C3C"/>
          </a:solidFill>
          <a:ln>
            <a:noFill/>
          </a:ln>
        </p:spPr>
        <p:txBody>
          <a:bodyPr vert="horz" wrap="square" lIns="90000" tIns="46800" rIns="90000" bIns="46800" numCol="1" anchor="ctr" anchorCtr="0" compatLnSpc="1">
            <a:normAutofit fontScale="25000" lnSpcReduction="20000"/>
          </a:bodyPr>
          <a:p>
            <a:endParaRPr lang="zh-CN" altLang="en-US"/>
          </a:p>
        </p:txBody>
      </p:sp>
      <p:sp>
        <p:nvSpPr>
          <p:cNvPr id="18" name="上弧形箭头 17"/>
          <p:cNvSpPr/>
          <p:nvPr/>
        </p:nvSpPr>
        <p:spPr>
          <a:xfrm>
            <a:off x="4045585" y="1483360"/>
            <a:ext cx="3526790" cy="1146175"/>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20676353_090130049000_2"/>
          <p:cNvPicPr>
            <a:picLocks noChangeAspect="1"/>
          </p:cNvPicPr>
          <p:nvPr/>
        </p:nvPicPr>
        <p:blipFill>
          <a:blip r:embed="rId1"/>
          <a:stretch>
            <a:fillRect/>
          </a:stretch>
        </p:blipFill>
        <p:spPr>
          <a:xfrm>
            <a:off x="-315595" y="12700"/>
            <a:ext cx="12420600" cy="7131050"/>
          </a:xfrm>
          <a:prstGeom prst="rect">
            <a:avLst/>
          </a:prstGeom>
        </p:spPr>
      </p:pic>
      <p:sp>
        <p:nvSpPr>
          <p:cNvPr id="9" name="文本框 8"/>
          <p:cNvSpPr txBox="1"/>
          <p:nvPr/>
        </p:nvSpPr>
        <p:spPr>
          <a:xfrm>
            <a:off x="707390" y="382270"/>
            <a:ext cx="8159115" cy="768350"/>
          </a:xfrm>
          <a:prstGeom prst="rect">
            <a:avLst/>
          </a:prstGeom>
          <a:noFill/>
        </p:spPr>
        <p:txBody>
          <a:bodyPr wrap="square" rtlCol="0">
            <a:spAutoFit/>
          </a:bodyPr>
          <a:p>
            <a:pPr algn="l"/>
            <a:r>
              <a:rPr lang="zh-CN" altLang="en-US" sz="4400">
                <a:latin typeface="宋体" panose="02010600030101010101" pitchFamily="2" charset="-122"/>
                <a:ea typeface="宋体" panose="02010600030101010101" pitchFamily="2" charset="-122"/>
              </a:rPr>
              <a:t>特殊情况：绿色通道</a:t>
            </a:r>
            <a:endParaRPr lang="zh-CN" altLang="en-US" sz="4400">
              <a:latin typeface="宋体" panose="02010600030101010101" pitchFamily="2" charset="-122"/>
              <a:ea typeface="宋体" panose="02010600030101010101" pitchFamily="2" charset="-122"/>
            </a:endParaRPr>
          </a:p>
        </p:txBody>
      </p:sp>
      <p:sp>
        <p:nvSpPr>
          <p:cNvPr id="10" name="文本框 9"/>
          <p:cNvSpPr txBox="1"/>
          <p:nvPr/>
        </p:nvSpPr>
        <p:spPr>
          <a:xfrm>
            <a:off x="1866265" y="2442845"/>
            <a:ext cx="8260715" cy="2030095"/>
          </a:xfrm>
          <a:prstGeom prst="rect">
            <a:avLst/>
          </a:prstGeom>
          <a:noFill/>
        </p:spPr>
        <p:txBody>
          <a:bodyPr wrap="square" rtlCol="0">
            <a:spAutoFit/>
          </a:bodyPr>
          <a:p>
            <a:pPr algn="just" fontAlgn="auto">
              <a:lnSpc>
                <a:spcPct val="150000"/>
              </a:lnSpc>
              <a:buNone/>
            </a:pPr>
            <a:r>
              <a:rPr lang="en-US" altLang="zh-CN">
                <a:latin typeface="宋体" panose="02010600030101010101" pitchFamily="2" charset="-122"/>
                <a:ea typeface="宋体" panose="02010600030101010101" pitchFamily="2" charset="-122"/>
                <a:sym typeface="+mn-ea"/>
              </a:rPr>
              <a:t>  </a:t>
            </a:r>
            <a:r>
              <a:rPr lang="zh-CN" altLang="en-US" sz="2800">
                <a:latin typeface="宋体" panose="02010600030101010101" pitchFamily="2" charset="-122"/>
                <a:ea typeface="宋体" panose="02010600030101010101" pitchFamily="2" charset="-122"/>
                <a:sym typeface="+mn-ea"/>
              </a:rPr>
              <a:t>   此类情况一般是指在住院期间医保卡遗失，可凭入院证明及门诊病历到医保中心补办，材料同医保卡遗失补办相同，此类补办，立等可取。</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676353_090130049000_2"/>
          <p:cNvPicPr>
            <a:picLocks noChangeAspect="1"/>
          </p:cNvPicPr>
          <p:nvPr/>
        </p:nvPicPr>
        <p:blipFill>
          <a:blip r:embed="rId1"/>
          <a:stretch>
            <a:fillRect/>
          </a:stretch>
        </p:blipFill>
        <p:spPr>
          <a:xfrm>
            <a:off x="-43180" y="-23495"/>
            <a:ext cx="12278360" cy="6904355"/>
          </a:xfrm>
          <a:prstGeom prst="rect">
            <a:avLst/>
          </a:prstGeom>
        </p:spPr>
      </p:pic>
      <p:sp>
        <p:nvSpPr>
          <p:cNvPr id="2" name="标题 1"/>
          <p:cNvSpPr>
            <a:spLocks noGrp="1"/>
          </p:cNvSpPr>
          <p:nvPr>
            <p:ph type="title"/>
          </p:nvPr>
        </p:nvSpPr>
        <p:spPr>
          <a:xfrm>
            <a:off x="920750" y="2423795"/>
            <a:ext cx="9980682" cy="1096962"/>
          </a:xfrm>
        </p:spPr>
        <p:txBody>
          <a:bodyPr/>
          <a:p>
            <a:pPr algn="l">
              <a:lnSpc>
                <a:spcPct val="100000"/>
              </a:lnSpc>
            </a:pPr>
            <a:r>
              <a:rPr lang="en-US" altLang="zh-CN" sz="4400">
                <a:latin typeface="宋体" panose="02010600030101010101" pitchFamily="2" charset="-122"/>
                <a:ea typeface="宋体" panose="02010600030101010101" pitchFamily="2" charset="-122"/>
                <a:cs typeface="+mn-cs"/>
              </a:rPr>
              <a:t>               </a:t>
            </a:r>
            <a:r>
              <a:rPr lang="zh-CN" altLang="en-US" sz="4800">
                <a:latin typeface="宋体" panose="02010600030101010101" pitchFamily="2" charset="-122"/>
                <a:ea typeface="宋体" panose="02010600030101010101" pitchFamily="2" charset="-122"/>
                <a:cs typeface="+mn-cs"/>
              </a:rPr>
              <a:t>谢谢！</a:t>
            </a:r>
            <a:endParaRPr lang="zh-CN" altLang="en-US" sz="4800">
              <a:latin typeface="宋体" panose="02010600030101010101" pitchFamily="2" charset="-122"/>
              <a:ea typeface="宋体" panose="02010600030101010101" pitchFamily="2" charset="-122"/>
              <a:cs typeface="+mn-cs"/>
            </a:endParaRPr>
          </a:p>
        </p:txBody>
      </p:sp>
      <p:sp>
        <p:nvSpPr>
          <p:cNvPr id="160" name=" 160"/>
          <p:cNvSpPr/>
          <p:nvPr/>
        </p:nvSpPr>
        <p:spPr>
          <a:xfrm>
            <a:off x="2955290" y="2844165"/>
            <a:ext cx="7734935" cy="3802380"/>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gradFill>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676353_090130049000_2"/>
          <p:cNvPicPr>
            <a:picLocks noChangeAspect="1"/>
          </p:cNvPicPr>
          <p:nvPr/>
        </p:nvPicPr>
        <p:blipFill>
          <a:blip r:embed="rId2"/>
          <a:stretch>
            <a:fillRect/>
          </a:stretch>
        </p:blipFill>
        <p:spPr>
          <a:xfrm>
            <a:off x="-8255" y="-1905"/>
            <a:ext cx="12249785" cy="6862445"/>
          </a:xfrm>
          <a:prstGeom prst="rect">
            <a:avLst/>
          </a:prstGeom>
        </p:spPr>
      </p:pic>
      <p:sp>
        <p:nvSpPr>
          <p:cNvPr id="2" name="标题 1"/>
          <p:cNvSpPr>
            <a:spLocks noGrp="1"/>
          </p:cNvSpPr>
          <p:nvPr>
            <p:ph type="title"/>
          </p:nvPr>
        </p:nvSpPr>
        <p:spPr>
          <a:xfrm>
            <a:off x="1490345" y="401320"/>
            <a:ext cx="9595485" cy="1461770"/>
          </a:xfrm>
        </p:spPr>
        <p:txBody>
          <a:bodyPr rtlCol="0">
            <a:normAutofit/>
          </a:bodyPr>
          <a:lstStyle/>
          <a:p>
            <a:pPr rtl="0"/>
            <a:r>
              <a:rPr lang="zh-CN" altLang="en-US" sz="4400" dirty="0">
                <a:latin typeface="宋体" panose="02010600030101010101" pitchFamily="2" charset="-122"/>
                <a:ea typeface="宋体" panose="02010600030101010101" pitchFamily="2" charset="-122"/>
                <a:sym typeface="+mn-ea"/>
              </a:rPr>
              <a:t>大学生医疗保险</a:t>
            </a:r>
            <a:br>
              <a:rPr lang="zh-CN" altLang="en-US" b="1" cap="all">
                <a:solidFill>
                  <a:schemeClr val="tx2"/>
                </a:solidFill>
                <a:latin typeface="宋体" panose="02010600030101010101" pitchFamily="2" charset="-122"/>
                <a:ea typeface="宋体" panose="02010600030101010101" pitchFamily="2" charset="-122"/>
                <a:cs typeface="+mj-cs"/>
              </a:rPr>
            </a:br>
            <a:endParaRPr lang="zh-CN" altLang="en-US" dirty="0">
              <a:latin typeface="微软雅黑" panose="020B0503020204020204" pitchFamily="34" charset="-122"/>
              <a:ea typeface="微软雅黑" panose="020B0503020204020204" pitchFamily="34" charset="-122"/>
            </a:endParaRPr>
          </a:p>
        </p:txBody>
      </p:sp>
      <p:graphicFrame>
        <p:nvGraphicFramePr>
          <p:cNvPr id="6" name="内容占位符 5" descr="簇状柱形图" title="图表"/>
          <p:cNvGraphicFramePr>
            <a:graphicFrameLocks noGrp="1"/>
          </p:cNvGraphicFramePr>
          <p:nvPr>
            <p:ph idx="1"/>
          </p:nvPr>
        </p:nvGraphicFramePr>
        <p:xfrm>
          <a:off x="1104900" y="1600200"/>
          <a:ext cx="9982200" cy="4572000"/>
        </p:xfrm>
        <a:graphic>
          <a:graphicData uri="http://schemas.openxmlformats.org/drawingml/2006/chart">
            <c:chart xmlns:c="http://schemas.openxmlformats.org/drawingml/2006/chart" xmlns:r="http://schemas.openxmlformats.org/officeDocument/2006/relationships" r:id="rId1"/>
          </a:graphicData>
        </a:graphic>
      </p:graphicFrame>
      <p:sp>
        <p:nvSpPr>
          <p:cNvPr id="3" name="文本框 2"/>
          <p:cNvSpPr txBox="1"/>
          <p:nvPr/>
        </p:nvSpPr>
        <p:spPr>
          <a:xfrm>
            <a:off x="1490980" y="1863725"/>
            <a:ext cx="9073515" cy="3969385"/>
          </a:xfrm>
          <a:prstGeom prst="rect">
            <a:avLst/>
          </a:prstGeom>
          <a:noFill/>
        </p:spPr>
        <p:txBody>
          <a:bodyPr wrap="square" rtlCol="0">
            <a:spAutoFit/>
          </a:bodyPr>
          <a:p>
            <a:pPr indent="601345" fontAlgn="auto">
              <a:lnSpc>
                <a:spcPct val="150000"/>
              </a:lnSpc>
            </a:pPr>
            <a:r>
              <a:rPr lang="zh-CN" altLang="en-US" sz="2800">
                <a:latin typeface="宋体" panose="02010600030101010101" pitchFamily="2" charset="-122"/>
                <a:ea typeface="宋体" panose="02010600030101010101" pitchFamily="2" charset="-122"/>
              </a:rPr>
              <a:t>为了完善我国医疗保险制度，实现全民医保，我国政府规定将大学生纳入居民医疗保险，推行大学生医疗保险。大学生医疗保险即大学生医保，其旨在提高大学生医疗保障，减轻大学负担。一般来说，大学生医疗保险由高校统一办理参保缴费手续，办理后，在校大学生可以享受到包括门诊、急诊、住院等多重医疗保险。</a:t>
            </a:r>
            <a:endParaRPr lang="zh-CN" altLang="en-US" sz="28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0676353_090130049000_2"/>
          <p:cNvPicPr>
            <a:picLocks noChangeAspect="1"/>
          </p:cNvPicPr>
          <p:nvPr/>
        </p:nvPicPr>
        <p:blipFill>
          <a:blip r:embed="rId1"/>
          <a:stretch>
            <a:fillRect/>
          </a:stretch>
        </p:blipFill>
        <p:spPr>
          <a:xfrm>
            <a:off x="19685" y="-22860"/>
            <a:ext cx="12250420" cy="6930390"/>
          </a:xfrm>
          <a:prstGeom prst="rect">
            <a:avLst/>
          </a:prstGeom>
        </p:spPr>
      </p:pic>
      <p:sp>
        <p:nvSpPr>
          <p:cNvPr id="2" name="标题 1"/>
          <p:cNvSpPr>
            <a:spLocks noGrp="1"/>
          </p:cNvSpPr>
          <p:nvPr>
            <p:ph type="title"/>
          </p:nvPr>
        </p:nvSpPr>
        <p:spPr/>
        <p:txBody>
          <a:bodyPr rtlCol="0"/>
          <a:lstStyle/>
          <a:p>
            <a:pPr rtl="0"/>
            <a:r>
              <a:rPr lang="zh-CN" altLang="en-US" sz="4400" dirty="0">
                <a:latin typeface="宋体" panose="02010600030101010101" pitchFamily="2" charset="-122"/>
                <a:ea typeface="宋体" panose="02010600030101010101" pitchFamily="2" charset="-122"/>
              </a:rPr>
              <a:t>大学生参保对象是哪些？</a:t>
            </a:r>
            <a:endParaRPr lang="zh-CN" altLang="en-US" sz="4400" b="1" dirty="0">
              <a:latin typeface="宋体" panose="02010600030101010101" pitchFamily="2" charset="-122"/>
              <a:ea typeface="宋体" panose="02010600030101010101" pitchFamily="2" charset="-122"/>
            </a:endParaRPr>
          </a:p>
        </p:txBody>
      </p:sp>
      <p:sp>
        <p:nvSpPr>
          <p:cNvPr id="4" name="文本占位符 3"/>
          <p:cNvSpPr>
            <a:spLocks noGrp="1"/>
          </p:cNvSpPr>
          <p:nvPr>
            <p:ph type="body" sz="half" idx="2"/>
          </p:nvPr>
        </p:nvSpPr>
        <p:spPr/>
        <p:txBody>
          <a:bodyPr rtlCol="0">
            <a:normAutofit lnSpcReduction="10000"/>
          </a:bodyPr>
          <a:lstStyle/>
          <a:p>
            <a:pPr rtl="0" fontAlgn="auto">
              <a:lnSpc>
                <a:spcPct val="150000"/>
              </a:lnSpc>
            </a:pPr>
            <a:endParaRPr lang="zh-CN" altLang="en-US" sz="2800">
              <a:latin typeface="宋体" panose="02010600030101010101" pitchFamily="2" charset="-122"/>
              <a:ea typeface="宋体" panose="02010600030101010101" pitchFamily="2" charset="-122"/>
            </a:endParaRPr>
          </a:p>
          <a:p>
            <a:pPr rtl="0" fontAlgn="auto">
              <a:lnSpc>
                <a:spcPct val="150000"/>
              </a:lnSpc>
            </a:pPr>
            <a:r>
              <a:rPr lang="zh-CN" altLang="en-US" sz="2800">
                <a:latin typeface="宋体" panose="02010600030101010101" pitchFamily="2" charset="-122"/>
                <a:ea typeface="宋体" panose="02010600030101010101" pitchFamily="2" charset="-122"/>
              </a:rPr>
              <a:t>省属在昆高校的在校全日制学生及硕士研究生、博士研究生。</a:t>
            </a:r>
            <a:endParaRPr lang="zh-CN" altLang="en-US" sz="2800">
              <a:latin typeface="宋体" panose="02010600030101010101" pitchFamily="2" charset="-122"/>
              <a:ea typeface="宋体" panose="02010600030101010101" pitchFamily="2" charset="-122"/>
            </a:endParaRPr>
          </a:p>
        </p:txBody>
      </p:sp>
      <p:sp>
        <p:nvSpPr>
          <p:cNvPr id="6" name="图片占位符 5"/>
          <p:cNvSpPr/>
          <p:nvPr>
            <p:ph type="pic" idx="1"/>
          </p:nvPr>
        </p:nvSpPr>
        <p:spPr>
          <a:xfrm>
            <a:off x="4655306" y="1600199"/>
            <a:ext cx="6430912" cy="4572001"/>
          </a:xfrm>
        </p:spPr>
      </p:sp>
      <p:pic>
        <p:nvPicPr>
          <p:cNvPr id="7" name="图片 6" descr="timg"/>
          <p:cNvPicPr>
            <a:picLocks noChangeAspect="1"/>
          </p:cNvPicPr>
          <p:nvPr/>
        </p:nvPicPr>
        <p:blipFill>
          <a:blip r:embed="rId2"/>
          <a:stretch>
            <a:fillRect/>
          </a:stretch>
        </p:blipFill>
        <p:spPr>
          <a:xfrm>
            <a:off x="5010785" y="1273810"/>
            <a:ext cx="7259320" cy="5633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0676353_090130049000_2"/>
          <p:cNvPicPr>
            <a:picLocks noChangeAspect="1"/>
          </p:cNvPicPr>
          <p:nvPr/>
        </p:nvPicPr>
        <p:blipFill>
          <a:blip r:embed="rId1"/>
          <a:stretch>
            <a:fillRect/>
          </a:stretch>
        </p:blipFill>
        <p:spPr>
          <a:xfrm>
            <a:off x="-29210" y="-34290"/>
            <a:ext cx="12251055" cy="6926580"/>
          </a:xfrm>
          <a:prstGeom prst="rect">
            <a:avLst/>
          </a:prstGeom>
        </p:spPr>
      </p:pic>
      <p:sp>
        <p:nvSpPr>
          <p:cNvPr id="2" name="标题 1"/>
          <p:cNvSpPr>
            <a:spLocks noGrp="1"/>
          </p:cNvSpPr>
          <p:nvPr>
            <p:ph type="title"/>
          </p:nvPr>
        </p:nvSpPr>
        <p:spPr/>
        <p:txBody>
          <a:bodyPr rtlCol="0"/>
          <a:lstStyle/>
          <a:p>
            <a:pPr rtl="0"/>
            <a:r>
              <a:rPr lang="zh-CN" altLang="en-US" sz="4400" dirty="0">
                <a:latin typeface="宋体" panose="02010600030101010101" pitchFamily="2" charset="-122"/>
                <a:ea typeface="宋体" panose="02010600030101010101" pitchFamily="2" charset="-122"/>
              </a:rPr>
              <a:t>大学生医疗保险</a:t>
            </a:r>
            <a:endParaRPr lang="zh-CN" altLang="en-US" sz="4400" dirty="0">
              <a:latin typeface="宋体" panose="02010600030101010101" pitchFamily="2" charset="-122"/>
              <a:ea typeface="宋体" panose="02010600030101010101" pitchFamily="2" charset="-122"/>
            </a:endParaRPr>
          </a:p>
        </p:txBody>
      </p:sp>
      <p:sp>
        <p:nvSpPr>
          <p:cNvPr id="3" name="内容占位符 2"/>
          <p:cNvSpPr>
            <a:spLocks noGrp="1"/>
          </p:cNvSpPr>
          <p:nvPr>
            <p:ph sz="half" idx="1"/>
          </p:nvPr>
        </p:nvSpPr>
        <p:spPr>
          <a:xfrm>
            <a:off x="1104900" y="1600200"/>
            <a:ext cx="4554220" cy="4572000"/>
          </a:xfrm>
        </p:spPr>
        <p:txBody>
          <a:bodyPr rtlCol="0">
            <a:normAutofit fontScale="90000" lnSpcReduction="10000"/>
          </a:bodyPr>
          <a:lstStyle/>
          <a:p>
            <a:pPr marL="0" indent="0" rtl="0">
              <a:buNone/>
            </a:pPr>
            <a:r>
              <a:rPr lang="en-US" altLang="zh-CN" sz="2800">
                <a:latin typeface="微软雅黑" panose="020B0503020204020204" pitchFamily="34" charset="-122"/>
                <a:ea typeface="微软雅黑" panose="020B0503020204020204" pitchFamily="34" charset="-122"/>
              </a:rPr>
              <a:t>                 </a:t>
            </a:r>
            <a:r>
              <a:rPr lang="zh-CN" altLang="en-US" sz="3200">
                <a:latin typeface="宋体" panose="02010600030101010101" pitchFamily="2" charset="-122"/>
                <a:ea typeface="宋体" panose="02010600030101010101" pitchFamily="2" charset="-122"/>
              </a:rPr>
              <a:t>性质</a:t>
            </a:r>
            <a:endParaRPr lang="zh-CN" altLang="en-US" sz="3200">
              <a:latin typeface="宋体" panose="02010600030101010101" pitchFamily="2" charset="-122"/>
              <a:ea typeface="宋体" panose="02010600030101010101" pitchFamily="2" charset="-122"/>
            </a:endParaRPr>
          </a:p>
          <a:p>
            <a:pPr marL="0" indent="0" rtl="0">
              <a:buNone/>
            </a:pPr>
            <a:endParaRPr lang="zh-CN" altLang="en-US" sz="2800">
              <a:latin typeface="宋体" panose="02010600030101010101" pitchFamily="2" charset="-122"/>
              <a:ea typeface="宋体" panose="02010600030101010101" pitchFamily="2" charset="-122"/>
            </a:endParaRPr>
          </a:p>
          <a:p>
            <a:pPr marL="0" indent="601345" algn="l" rtl="0">
              <a:lnSpc>
                <a:spcPct val="150000"/>
              </a:lnSpc>
              <a:buNone/>
            </a:pPr>
            <a:r>
              <a:rPr lang="zh-CN" altLang="en-US" sz="2800">
                <a:latin typeface="宋体" panose="02010600030101010101" pitchFamily="2" charset="-122"/>
                <a:ea typeface="宋体" panose="02010600030101010101" pitchFamily="2" charset="-122"/>
              </a:rPr>
              <a:t>大学生医疗保险属于城镇居民医疗保险范畴，是一项由政府和个人共同筹资，以住院为主兼顾门诊的医疗保险，它不同于商业保险，是国家政策性的社会保障体系重要组成部分。</a:t>
            </a:r>
            <a:endParaRPr lang="zh-CN" altLang="en-US" sz="2800">
              <a:latin typeface="宋体" panose="02010600030101010101" pitchFamily="2" charset="-122"/>
              <a:ea typeface="宋体" panose="02010600030101010101" pitchFamily="2" charset="-122"/>
            </a:endParaRPr>
          </a:p>
          <a:p>
            <a:pPr marL="0" indent="0" rtl="0">
              <a:buNone/>
            </a:pPr>
            <a:endParaRPr lang="zh-CN" altLang="en-US" sz="2800" dirty="0">
              <a:latin typeface="宋体" panose="02010600030101010101" pitchFamily="2" charset="-122"/>
              <a:ea typeface="宋体" panose="02010600030101010101" pitchFamily="2" charset="-122"/>
            </a:endParaRPr>
          </a:p>
        </p:txBody>
      </p:sp>
      <p:sp>
        <p:nvSpPr>
          <p:cNvPr id="4" name="下箭头 3"/>
          <p:cNvSpPr/>
          <p:nvPr/>
        </p:nvSpPr>
        <p:spPr>
          <a:xfrm>
            <a:off x="2992120" y="2149475"/>
            <a:ext cx="75565" cy="485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内容占位符 4"/>
          <p:cNvSpPr/>
          <p:nvPr>
            <p:ph sz="half" idx="2"/>
          </p:nvPr>
        </p:nvSpPr>
        <p:spPr>
          <a:xfrm>
            <a:off x="6781165" y="1600200"/>
            <a:ext cx="4519930" cy="4572000"/>
          </a:xfrm>
        </p:spPr>
        <p:txBody>
          <a:bodyPr>
            <a:normAutofit fontScale="90000" lnSpcReduction="10000"/>
          </a:bodyPr>
          <a:p>
            <a:r>
              <a:rPr lang="en-US" altLang="zh-CN" sz="2400"/>
              <a:t>                </a:t>
            </a:r>
            <a:r>
              <a:rPr lang="en-US" altLang="zh-CN" sz="2800">
                <a:latin typeface="宋体" panose="02010600030101010101" pitchFamily="2" charset="-122"/>
                <a:ea typeface="宋体" panose="02010600030101010101" pitchFamily="2" charset="-122"/>
              </a:rPr>
              <a:t>  </a:t>
            </a:r>
            <a:r>
              <a:rPr lang="zh-CN" altLang="en-US" sz="3200">
                <a:latin typeface="宋体" panose="02010600030101010101" pitchFamily="2" charset="-122"/>
                <a:ea typeface="宋体" panose="02010600030101010101" pitchFamily="2" charset="-122"/>
              </a:rPr>
              <a:t>特点</a:t>
            </a:r>
            <a:endParaRPr lang="zh-CN" altLang="en-US" sz="3200">
              <a:latin typeface="宋体" panose="02010600030101010101" pitchFamily="2" charset="-122"/>
              <a:ea typeface="宋体" panose="02010600030101010101" pitchFamily="2" charset="-122"/>
            </a:endParaRPr>
          </a:p>
          <a:p>
            <a:endParaRPr lang="zh-CN" altLang="en-US" sz="3200">
              <a:latin typeface="宋体" panose="02010600030101010101" pitchFamily="2" charset="-122"/>
              <a:ea typeface="宋体" panose="02010600030101010101" pitchFamily="2" charset="-122"/>
            </a:endParaRPr>
          </a:p>
          <a:p>
            <a:pPr marL="0" indent="601345" algn="just" fontAlgn="auto">
              <a:lnSpc>
                <a:spcPct val="150000"/>
              </a:lnSpc>
              <a:buNone/>
            </a:pPr>
            <a:r>
              <a:rPr lang="zh-CN" altLang="en-US" sz="2800">
                <a:latin typeface="宋体" panose="02010600030101010101" pitchFamily="2" charset="-122"/>
                <a:ea typeface="宋体" panose="02010600030101010101" pitchFamily="2" charset="-122"/>
              </a:rPr>
              <a:t>云南省高等学校大学生医疗保险有4个突出特点：坚持属地参保原则；实现社会医疗保险和商业保险的有机统一；建立门诊医疗待遇；实施联合管理服务模式。</a:t>
            </a:r>
            <a:endParaRPr lang="zh-CN" altLang="en-US" sz="2800">
              <a:latin typeface="宋体" panose="02010600030101010101" pitchFamily="2" charset="-122"/>
              <a:ea typeface="宋体" panose="02010600030101010101" pitchFamily="2" charset="-122"/>
            </a:endParaRPr>
          </a:p>
        </p:txBody>
      </p:sp>
      <p:sp>
        <p:nvSpPr>
          <p:cNvPr id="6" name="下箭头 5"/>
          <p:cNvSpPr/>
          <p:nvPr/>
        </p:nvSpPr>
        <p:spPr>
          <a:xfrm>
            <a:off x="8898890" y="2007870"/>
            <a:ext cx="75565" cy="485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01575bfc110dc7ef18"/>
          <p:cNvPicPr>
            <a:picLocks noChangeAspect="1"/>
          </p:cNvPicPr>
          <p:nvPr/>
        </p:nvPicPr>
        <p:blipFill>
          <a:blip r:embed="rId1"/>
          <a:stretch>
            <a:fillRect/>
          </a:stretch>
        </p:blipFill>
        <p:spPr>
          <a:xfrm>
            <a:off x="-9525" y="76200"/>
            <a:ext cx="12211050" cy="6888480"/>
          </a:xfrm>
          <a:prstGeom prst="rect">
            <a:avLst/>
          </a:prstGeom>
        </p:spPr>
      </p:pic>
      <p:sp>
        <p:nvSpPr>
          <p:cNvPr id="2" name="标题 1"/>
          <p:cNvSpPr>
            <a:spLocks noGrp="1"/>
          </p:cNvSpPr>
          <p:nvPr>
            <p:ph type="title"/>
          </p:nvPr>
        </p:nvSpPr>
        <p:spPr/>
        <p:txBody>
          <a:bodyPr rtlCol="0"/>
          <a:lstStyle/>
          <a:p>
            <a:pPr rtl="0"/>
            <a:r>
              <a:rPr lang="zh-CN" altLang="en-US" sz="4400" dirty="0">
                <a:latin typeface="宋体" panose="02010600030101010101" pitchFamily="2" charset="-122"/>
                <a:ea typeface="宋体" panose="02010600030101010101" pitchFamily="2" charset="-122"/>
              </a:rPr>
              <a:t>医保卡如何使用？</a:t>
            </a:r>
            <a:endParaRPr lang="zh-CN" altLang="en-US" sz="4400" b="1" dirty="0">
              <a:latin typeface="宋体" panose="02010600030101010101" pitchFamily="2" charset="-122"/>
              <a:ea typeface="宋体" panose="02010600030101010101" pitchFamily="2" charset="-122"/>
            </a:endParaRPr>
          </a:p>
        </p:txBody>
      </p:sp>
      <p:sp>
        <p:nvSpPr>
          <p:cNvPr id="4" name="内容占位符 3"/>
          <p:cNvSpPr>
            <a:spLocks noGrp="1"/>
          </p:cNvSpPr>
          <p:nvPr>
            <p:ph sz="half" idx="2"/>
          </p:nvPr>
        </p:nvSpPr>
        <p:spPr>
          <a:xfrm>
            <a:off x="1324610" y="1346200"/>
            <a:ext cx="9193530" cy="5574665"/>
          </a:xfrm>
        </p:spPr>
        <p:txBody>
          <a:bodyPr rtlCol="0">
            <a:normAutofit lnSpcReduction="10000"/>
          </a:bodyPr>
          <a:lstStyle/>
          <a:p>
            <a:pPr marL="0" indent="457200" algn="just" rtl="0" fontAlgn="auto">
              <a:lnSpc>
                <a:spcPct val="150000"/>
              </a:lnSpc>
              <a:buNone/>
            </a:pP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只有在生病时才可以使用医保卡，卡内没有金额，相当于一个看病的凭证，医保卡只能在校医院及转诊点医院使用。生病时必须先到校医院看病（紧急情况除外），若校医院医生无法处理，会为同学开具一张转诊单，到指定医院就诊。一般来说，校外就诊产生的费用可回校医院报账，住院费用直接在就诊医院刷卡即可，住院时必须刷医保卡，具体后面有说明。</a:t>
            </a:r>
            <a:endParaRPr lang="zh-CN" altLang="en-US" sz="28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0676353_090130049000_2"/>
          <p:cNvPicPr>
            <a:picLocks noChangeAspect="1"/>
          </p:cNvPicPr>
          <p:nvPr/>
        </p:nvPicPr>
        <p:blipFill>
          <a:blip r:embed="rId1"/>
          <a:stretch>
            <a:fillRect/>
          </a:stretch>
        </p:blipFill>
        <p:spPr>
          <a:xfrm>
            <a:off x="6350" y="-81915"/>
            <a:ext cx="12179935" cy="6894195"/>
          </a:xfrm>
          <a:prstGeom prst="rect">
            <a:avLst/>
          </a:prstGeom>
        </p:spPr>
      </p:pic>
      <p:sp>
        <p:nvSpPr>
          <p:cNvPr id="2" name="标题 1"/>
          <p:cNvSpPr>
            <a:spLocks noGrp="1"/>
          </p:cNvSpPr>
          <p:nvPr>
            <p:ph type="title"/>
          </p:nvPr>
        </p:nvSpPr>
        <p:spPr/>
        <p:txBody>
          <a:bodyPr rtlCol="0"/>
          <a:lstStyle/>
          <a:p>
            <a:pPr rtl="0"/>
            <a:r>
              <a:rPr lang="zh-CN" altLang="en-US" sz="4400" dirty="0">
                <a:latin typeface="宋体" panose="02010600030101010101" pitchFamily="2" charset="-122"/>
                <a:ea typeface="宋体" panose="02010600030101010101" pitchFamily="2" charset="-122"/>
              </a:rPr>
              <a:t>大学生医疗保险如何缴纳？</a:t>
            </a:r>
            <a:endParaRPr lang="zh-CN" altLang="en-US" sz="4400" b="1" dirty="0">
              <a:latin typeface="宋体" panose="02010600030101010101" pitchFamily="2" charset="-122"/>
              <a:ea typeface="宋体" panose="02010600030101010101" pitchFamily="2" charset="-122"/>
            </a:endParaRPr>
          </a:p>
        </p:txBody>
      </p:sp>
      <p:sp>
        <p:nvSpPr>
          <p:cNvPr id="3" name="文本框 2"/>
          <p:cNvSpPr txBox="1"/>
          <p:nvPr/>
        </p:nvSpPr>
        <p:spPr>
          <a:xfrm>
            <a:off x="1174750" y="1172210"/>
            <a:ext cx="5519420" cy="5262245"/>
          </a:xfrm>
          <a:prstGeom prst="rect">
            <a:avLst/>
          </a:prstGeom>
          <a:noFill/>
        </p:spPr>
        <p:txBody>
          <a:bodyPr wrap="square" rtlCol="0">
            <a:spAutoFit/>
          </a:bodyPr>
          <a:p>
            <a:pPr indent="457200" algn="just" fontAlgn="auto">
              <a:lnSpc>
                <a:spcPct val="150000"/>
              </a:lnSpc>
            </a:pP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每年9月份由医保中心通知开始上传新生医保数据时，由学校资助中心通知各学院上传学院学生参保数据，再由学校资助中心统一汇总后上传至省医保中心，从201</a:t>
            </a:r>
            <a:r>
              <a:rPr lang="en-US" altLang="zh-CN" sz="2800">
                <a:latin typeface="宋体" panose="02010600030101010101" pitchFamily="2" charset="-122"/>
                <a:ea typeface="宋体" panose="02010600030101010101" pitchFamily="2" charset="-122"/>
              </a:rPr>
              <a:t>8</a:t>
            </a:r>
            <a:r>
              <a:rPr lang="zh-CN" altLang="en-US" sz="2800">
                <a:latin typeface="宋体" panose="02010600030101010101" pitchFamily="2" charset="-122"/>
                <a:ea typeface="宋体" panose="02010600030101010101" pitchFamily="2" charset="-122"/>
              </a:rPr>
              <a:t>年9月份开始，每人每学年医保费为</a:t>
            </a:r>
            <a:r>
              <a:rPr lang="en-US" altLang="zh-CN" sz="2800">
                <a:latin typeface="宋体" panose="02010600030101010101" pitchFamily="2" charset="-122"/>
                <a:ea typeface="宋体" panose="02010600030101010101" pitchFamily="2" charset="-122"/>
              </a:rPr>
              <a:t>220</a:t>
            </a:r>
            <a:r>
              <a:rPr lang="zh-CN" altLang="en-US" sz="2800">
                <a:latin typeface="宋体" panose="02010600030101010101" pitchFamily="2" charset="-122"/>
                <a:ea typeface="宋体" panose="02010600030101010101" pitchFamily="2" charset="-122"/>
              </a:rPr>
              <a:t>元，由学校统一代收代缴，首次领取医保卡，免收制卡费。</a:t>
            </a:r>
            <a:endParaRPr lang="zh-CN" altLang="en-US" sz="2800">
              <a:latin typeface="宋体" panose="02010600030101010101" pitchFamily="2" charset="-122"/>
              <a:ea typeface="宋体" panose="02010600030101010101" pitchFamily="2" charset="-122"/>
            </a:endParaRPr>
          </a:p>
        </p:txBody>
      </p:sp>
      <p:pic>
        <p:nvPicPr>
          <p:cNvPr id="5" name="图片 4" descr="t01aa633eb13b471833"/>
          <p:cNvPicPr>
            <a:picLocks noChangeAspect="1"/>
          </p:cNvPicPr>
          <p:nvPr/>
        </p:nvPicPr>
        <p:blipFill>
          <a:blip r:embed="rId2"/>
          <a:srcRect l="-655" t="14546" r="655" b="-14546"/>
          <a:stretch>
            <a:fillRect/>
          </a:stretch>
        </p:blipFill>
        <p:spPr>
          <a:xfrm>
            <a:off x="6694170" y="2700020"/>
            <a:ext cx="5492115" cy="34880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0676353_090130049000_2"/>
          <p:cNvPicPr>
            <a:picLocks noChangeAspect="1"/>
          </p:cNvPicPr>
          <p:nvPr/>
        </p:nvPicPr>
        <p:blipFill>
          <a:blip r:embed="rId1"/>
          <a:stretch>
            <a:fillRect/>
          </a:stretch>
        </p:blipFill>
        <p:spPr>
          <a:xfrm>
            <a:off x="-7620" y="-65405"/>
            <a:ext cx="12207875" cy="6988810"/>
          </a:xfrm>
          <a:prstGeom prst="rect">
            <a:avLst/>
          </a:prstGeom>
        </p:spPr>
      </p:pic>
      <p:sp>
        <p:nvSpPr>
          <p:cNvPr id="11" name="流程图: 摘录 10"/>
          <p:cNvSpPr/>
          <p:nvPr/>
        </p:nvSpPr>
        <p:spPr>
          <a:xfrm>
            <a:off x="130810" y="3758565"/>
            <a:ext cx="1709420" cy="1773555"/>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latin typeface="仿宋" panose="02010609060101010101" charset="-122"/>
                <a:ea typeface="仿宋" panose="02010609060101010101" charset="-122"/>
              </a:rPr>
              <a:t>注意</a:t>
            </a:r>
            <a:endParaRPr lang="zh-CN" altLang="en-US" sz="3200">
              <a:latin typeface="仿宋" panose="02010609060101010101" charset="-122"/>
              <a:ea typeface="仿宋" panose="02010609060101010101" charset="-122"/>
            </a:endParaRPr>
          </a:p>
        </p:txBody>
      </p:sp>
      <p:sp>
        <p:nvSpPr>
          <p:cNvPr id="2" name="标题 1"/>
          <p:cNvSpPr>
            <a:spLocks noGrp="1"/>
          </p:cNvSpPr>
          <p:nvPr>
            <p:ph type="title"/>
          </p:nvPr>
        </p:nvSpPr>
        <p:spPr/>
        <p:txBody>
          <a:bodyPr rtlCol="0"/>
          <a:lstStyle/>
          <a:p>
            <a:pPr rtl="0"/>
            <a:r>
              <a:rPr lang="zh-CN" altLang="en-US" sz="4400" dirty="0">
                <a:latin typeface="宋体" panose="02010600030101010101" pitchFamily="2" charset="-122"/>
                <a:ea typeface="宋体" panose="02010600030101010101" pitchFamily="2" charset="-122"/>
              </a:rPr>
              <a:t>大学生医疗保险门诊的结算和待遇标准</a:t>
            </a:r>
            <a:endParaRPr lang="zh-CN" altLang="en-US" sz="4400"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6773545" y="3384550"/>
            <a:ext cx="4737100" cy="3273425"/>
          </a:xfrm>
        </p:spPr>
        <p:txBody>
          <a:bodyPr rtlCol="0"/>
          <a:lstStyle/>
          <a:p>
            <a:pPr marL="0" algn="l" rtl="0" fontAlgn="auto">
              <a:lnSpc>
                <a:spcPct val="150000"/>
              </a:lnSpc>
              <a:spcBef>
                <a:spcPts val="1800"/>
              </a:spcBef>
              <a:buNone/>
            </a:pPr>
            <a:r>
              <a:rPr lang="zh-CN" altLang="en-US" sz="2800">
                <a:latin typeface="宋体" panose="02010600030101010101" pitchFamily="2" charset="-122"/>
                <a:ea typeface="宋体" panose="02010600030101010101" pitchFamily="2" charset="-122"/>
              </a:rPr>
              <a:t>2、刷卡异常：学生持卡在校医院看病该有“刷卡异常”的收费单据，仍按80%报销。</a:t>
            </a:r>
            <a:endParaRPr lang="en-US" altLang="zh-CN" sz="2800">
              <a:latin typeface="宋体" panose="02010600030101010101" pitchFamily="2" charset="-122"/>
              <a:ea typeface="宋体" panose="02010600030101010101" pitchFamily="2" charset="-122"/>
            </a:endParaRPr>
          </a:p>
        </p:txBody>
      </p:sp>
      <p:sp>
        <p:nvSpPr>
          <p:cNvPr id="4" name="文本占位符 3"/>
          <p:cNvSpPr>
            <a:spLocks noGrp="1"/>
          </p:cNvSpPr>
          <p:nvPr>
            <p:ph type="body" sz="half" idx="2"/>
          </p:nvPr>
        </p:nvSpPr>
        <p:spPr>
          <a:xfrm>
            <a:off x="1967865" y="3384550"/>
            <a:ext cx="4398645" cy="3371215"/>
          </a:xfrm>
        </p:spPr>
        <p:txBody>
          <a:bodyPr rtlCol="0"/>
          <a:lstStyle/>
          <a:p>
            <a:pPr algn="just" rtl="0" fontAlgn="auto">
              <a:lnSpc>
                <a:spcPct val="150000"/>
              </a:lnSpc>
              <a:spcBef>
                <a:spcPts val="1800"/>
              </a:spcBef>
            </a:pPr>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、云南财经大学学生定点医院为：云南省第二人民医院（红十字会医院），云南省林业中西医结合医院。</a:t>
            </a:r>
            <a:endParaRPr lang="zh-CN" altLang="en-US" sz="2800">
              <a:latin typeface="宋体" panose="02010600030101010101" pitchFamily="2" charset="-122"/>
              <a:ea typeface="宋体" panose="02010600030101010101" pitchFamily="2" charset="-122"/>
            </a:endParaRPr>
          </a:p>
        </p:txBody>
      </p:sp>
      <p:sp>
        <p:nvSpPr>
          <p:cNvPr id="6" name="文本框 5"/>
          <p:cNvSpPr txBox="1"/>
          <p:nvPr/>
        </p:nvSpPr>
        <p:spPr>
          <a:xfrm>
            <a:off x="1104900" y="1172845"/>
            <a:ext cx="8046085" cy="2030095"/>
          </a:xfrm>
          <a:prstGeom prst="rect">
            <a:avLst/>
          </a:prstGeom>
          <a:noFill/>
        </p:spPr>
        <p:txBody>
          <a:bodyPr wrap="square" rtlCol="0">
            <a:spAutoFit/>
          </a:bodyPr>
          <a:p>
            <a:pPr indent="457200" algn="just" fontAlgn="auto">
              <a:lnSpc>
                <a:spcPct val="150000"/>
              </a:lnSpc>
              <a:spcBef>
                <a:spcPts val="1800"/>
              </a:spcBef>
              <a:buFont typeface="Wingdings" panose="05000000000000000000" pitchFamily="2" charset="2"/>
            </a:pP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大学生在校医院发生的普通门诊费用，门诊统筹报销比例为80%；大学生转诊校外定点医疗机构发生的普通门诊费用，门诊统筹报销比例50%。</a:t>
            </a:r>
            <a:endParaRPr lang="zh-CN" altLang="en-US" sz="28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0676353_090130049000_2"/>
          <p:cNvPicPr>
            <a:picLocks noChangeAspect="1"/>
          </p:cNvPicPr>
          <p:nvPr/>
        </p:nvPicPr>
        <p:blipFill>
          <a:blip r:embed="rId2"/>
          <a:stretch>
            <a:fillRect/>
          </a:stretch>
        </p:blipFill>
        <p:spPr>
          <a:xfrm>
            <a:off x="28575" y="-19685"/>
            <a:ext cx="12199620" cy="7070725"/>
          </a:xfrm>
          <a:prstGeom prst="rect">
            <a:avLst/>
          </a:prstGeom>
        </p:spPr>
      </p:pic>
      <p:sp>
        <p:nvSpPr>
          <p:cNvPr id="2" name="标题 1"/>
          <p:cNvSpPr>
            <a:spLocks noGrp="1"/>
          </p:cNvSpPr>
          <p:nvPr>
            <p:ph type="title"/>
          </p:nvPr>
        </p:nvSpPr>
        <p:spPr>
          <a:xfrm>
            <a:off x="367665" y="-19685"/>
            <a:ext cx="11254740" cy="1353820"/>
          </a:xfrm>
        </p:spPr>
        <p:txBody>
          <a:bodyPr rtlCol="0">
            <a:normAutofit fontScale="90000"/>
          </a:bodyPr>
          <a:lstStyle/>
          <a:p>
            <a:pPr algn="l" rtl="0"/>
            <a:br>
              <a:rPr lang="zh-CN" altLang="en-US" sz="4400" b="1" dirty="0">
                <a:latin typeface="宋体" panose="02010600030101010101" pitchFamily="2" charset="-122"/>
                <a:ea typeface="宋体" panose="02010600030101010101" pitchFamily="2" charset="-122"/>
              </a:rPr>
            </a:br>
            <a:r>
              <a:rPr lang="zh-CN" altLang="en-US" sz="4400" dirty="0">
                <a:latin typeface="宋体" panose="02010600030101010101" pitchFamily="2" charset="-122"/>
                <a:ea typeface="宋体" panose="02010600030101010101" pitchFamily="2" charset="-122"/>
              </a:rPr>
              <a:t>大学生大病（特病）补充医疗保险住院待遇结算</a:t>
            </a:r>
            <a:endParaRPr lang="zh-CN" altLang="en-US" sz="4000" b="1" dirty="0">
              <a:latin typeface="宋体" panose="02010600030101010101" pitchFamily="2" charset="-122"/>
              <a:ea typeface="宋体" panose="02010600030101010101" pitchFamily="2" charset="-122"/>
            </a:endParaRPr>
          </a:p>
        </p:txBody>
      </p:sp>
      <p:graphicFrame>
        <p:nvGraphicFramePr>
          <p:cNvPr id="6" name="内容占位符 5" descr="簇状柱形图" title="图表"/>
          <p:cNvGraphicFramePr>
            <a:graphicFrameLocks noGrp="1"/>
          </p:cNvGraphicFramePr>
          <p:nvPr>
            <p:ph idx="1"/>
          </p:nvPr>
        </p:nvGraphicFramePr>
        <p:xfrm>
          <a:off x="734695" y="1446530"/>
          <a:ext cx="9982200" cy="4572000"/>
        </p:xfrm>
        <a:graphic>
          <a:graphicData uri="http://schemas.openxmlformats.org/drawingml/2006/chart">
            <c:chart xmlns:c="http://schemas.openxmlformats.org/drawingml/2006/chart" xmlns:r="http://schemas.openxmlformats.org/officeDocument/2006/relationships" r:id="rId1"/>
          </a:graphicData>
        </a:graphic>
      </p:graphicFrame>
      <p:sp>
        <p:nvSpPr>
          <p:cNvPr id="3" name="文本框 2"/>
          <p:cNvSpPr txBox="1"/>
          <p:nvPr/>
        </p:nvSpPr>
        <p:spPr>
          <a:xfrm>
            <a:off x="453390" y="1446530"/>
            <a:ext cx="10544175" cy="1383665"/>
          </a:xfrm>
          <a:prstGeom prst="rect">
            <a:avLst/>
          </a:prstGeom>
          <a:noFill/>
        </p:spPr>
        <p:txBody>
          <a:bodyPr wrap="square" rtlCol="0">
            <a:spAutoFit/>
          </a:bodyPr>
          <a:p>
            <a:pPr indent="457200" algn="just">
              <a:lnSpc>
                <a:spcPct val="150000"/>
              </a:lnSpc>
              <a:spcBef>
                <a:spcPts val="1800"/>
              </a:spcBef>
              <a:buFont typeface="Wingdings" panose="05000000000000000000" pitchFamily="2" charset="2"/>
            </a:pPr>
            <a:r>
              <a:rPr lang="zh-CN" altLang="en-US" sz="2800">
                <a:latin typeface="宋体" panose="02010600030101010101" pitchFamily="2" charset="-122"/>
                <a:ea typeface="宋体" panose="02010600030101010101" pitchFamily="2" charset="-122"/>
              </a:rPr>
              <a:t>大学生在结算基本医疗保险费用时，同时对大病保险待遇一并即时结算。住院报销比例为90%，并且上不封顶。</a:t>
            </a:r>
            <a:endParaRPr lang="zh-CN" altLang="en-US" sz="2800">
              <a:latin typeface="宋体" panose="02010600030101010101" pitchFamily="2" charset="-122"/>
              <a:ea typeface="宋体" panose="02010600030101010101" pitchFamily="2" charset="-122"/>
            </a:endParaRPr>
          </a:p>
        </p:txBody>
      </p:sp>
      <p:sp>
        <p:nvSpPr>
          <p:cNvPr id="24" name="环形箭头 23"/>
          <p:cNvSpPr/>
          <p:nvPr>
            <p:custDataLst>
              <p:tags r:id="rId3"/>
            </p:custDataLst>
          </p:nvPr>
        </p:nvSpPr>
        <p:spPr>
          <a:xfrm rot="18275951">
            <a:off x="3379182" y="2730614"/>
            <a:ext cx="3823588" cy="3823588"/>
          </a:xfrm>
          <a:prstGeom prst="circularArrow">
            <a:avLst>
              <a:gd name="adj1" fmla="val 3344"/>
              <a:gd name="adj2" fmla="val 330680"/>
              <a:gd name="adj3" fmla="val 13751966"/>
              <a:gd name="adj4" fmla="val 14242613"/>
              <a:gd name="adj5" fmla="val 3240"/>
            </a:avLst>
          </a:prstGeom>
          <a:solidFill>
            <a:srgbClr val="DDDDDD"/>
          </a:solidFill>
          <a:effectLst/>
        </p:spPr>
        <p:txBody>
          <a:bodyPr/>
          <a:p>
            <a:endParaRPr lang="zh-CN" altLang="en-US"/>
          </a:p>
        </p:txBody>
      </p:sp>
      <p:sp>
        <p:nvSpPr>
          <p:cNvPr id="4" name="MH_SubTitle_2"/>
          <p:cNvSpPr>
            <a:spLocks noChangeArrowheads="1"/>
          </p:cNvSpPr>
          <p:nvPr>
            <p:custDataLst>
              <p:tags r:id="rId4"/>
            </p:custDataLst>
          </p:nvPr>
        </p:nvSpPr>
        <p:spPr bwMode="auto">
          <a:xfrm>
            <a:off x="8708390" y="2916555"/>
            <a:ext cx="2740660" cy="2940685"/>
          </a:xfrm>
          <a:prstGeom prst="ellipse">
            <a:avLst/>
          </a:prstGeom>
          <a:solidFill>
            <a:srgbClr val="92D050"/>
          </a:solidFill>
          <a:ln>
            <a:noFill/>
          </a:ln>
        </p:spPr>
        <p:txBody>
          <a:bodyPr wrap="square" lIns="0" tIns="0" rIns="0" bIns="0" anchor="ctr">
            <a:normAutofit lnSpcReduction="10000"/>
          </a:bodyPr>
          <a:p>
            <a:pPr algn="ctr">
              <a:lnSpc>
                <a:spcPct val="110000"/>
              </a:lnSpc>
              <a:defRPr/>
            </a:pPr>
            <a:r>
              <a:rPr lang="zh-CN" altLang="en-US" sz="2800">
                <a:latin typeface="宋体" panose="02010600030101010101" pitchFamily="2" charset="-122"/>
                <a:ea typeface="宋体" panose="02010600030101010101" pitchFamily="2" charset="-122"/>
              </a:rPr>
              <a:t>哪些是门诊大病（特病）呢？</a:t>
            </a:r>
            <a:endParaRPr lang="zh-CN" altLang="en-US" sz="2400" dirty="0">
              <a:solidFill>
                <a:sysClr val="window" lastClr="FFFFFF"/>
              </a:solidFill>
            </a:endParaRPr>
          </a:p>
        </p:txBody>
      </p:sp>
      <p:sp>
        <p:nvSpPr>
          <p:cNvPr id="5" name="文本框 4"/>
          <p:cNvSpPr txBox="1"/>
          <p:nvPr/>
        </p:nvSpPr>
        <p:spPr>
          <a:xfrm>
            <a:off x="979170" y="3088640"/>
            <a:ext cx="5560695" cy="3107690"/>
          </a:xfrm>
          <a:prstGeom prst="rect">
            <a:avLst/>
          </a:prstGeom>
          <a:noFill/>
        </p:spPr>
        <p:txBody>
          <a:bodyPr wrap="square" rtlCol="0">
            <a:spAutoFit/>
          </a:bodyPr>
          <a:p>
            <a:r>
              <a:rPr lang="zh-CN" altLang="en-US" sz="2800">
                <a:latin typeface="宋体" panose="02010600030101010101" pitchFamily="2" charset="-122"/>
                <a:ea typeface="宋体" panose="02010600030101010101" pitchFamily="2" charset="-122"/>
              </a:rPr>
              <a:t>1、恶性肿瘤（含白血病）门诊放（化）疗；</a:t>
            </a:r>
            <a:endParaRPr lang="zh-CN" altLang="en-US" sz="2800">
              <a:latin typeface="宋体" panose="02010600030101010101" pitchFamily="2" charset="-122"/>
              <a:ea typeface="宋体" panose="02010600030101010101" pitchFamily="2" charset="-122"/>
            </a:endParaRPr>
          </a:p>
          <a:p>
            <a:r>
              <a:rPr lang="zh-CN" altLang="en-US" sz="2800">
                <a:latin typeface="宋体" panose="02010600030101010101" pitchFamily="2" charset="-122"/>
                <a:ea typeface="宋体" panose="02010600030101010101" pitchFamily="2" charset="-122"/>
              </a:rPr>
              <a:t>2、慢性肾功能不全门诊透析；</a:t>
            </a:r>
            <a:endParaRPr lang="zh-CN" altLang="en-US" sz="2800">
              <a:latin typeface="宋体" panose="02010600030101010101" pitchFamily="2" charset="-122"/>
              <a:ea typeface="宋体" panose="02010600030101010101" pitchFamily="2" charset="-122"/>
            </a:endParaRPr>
          </a:p>
          <a:p>
            <a:r>
              <a:rPr lang="zh-CN" altLang="en-US" sz="2800">
                <a:latin typeface="宋体" panose="02010600030101010101" pitchFamily="2" charset="-122"/>
                <a:ea typeface="宋体" panose="02010600030101010101" pitchFamily="2" charset="-122"/>
              </a:rPr>
              <a:t>3、器官移植术后抗排异治疗；</a:t>
            </a:r>
            <a:endParaRPr lang="zh-CN" altLang="en-US" sz="2800">
              <a:latin typeface="宋体" panose="02010600030101010101" pitchFamily="2" charset="-122"/>
              <a:ea typeface="宋体" panose="02010600030101010101" pitchFamily="2" charset="-122"/>
            </a:endParaRPr>
          </a:p>
          <a:p>
            <a:r>
              <a:rPr lang="zh-CN" altLang="en-US" sz="2800">
                <a:latin typeface="宋体" panose="02010600030101010101" pitchFamily="2" charset="-122"/>
                <a:ea typeface="宋体" panose="02010600030101010101" pitchFamily="2" charset="-122"/>
              </a:rPr>
              <a:t>4、系统性红斑狼疮；</a:t>
            </a:r>
            <a:endParaRPr lang="zh-CN" altLang="en-US" sz="2800">
              <a:latin typeface="宋体" panose="02010600030101010101" pitchFamily="2" charset="-122"/>
              <a:ea typeface="宋体" panose="02010600030101010101" pitchFamily="2" charset="-122"/>
            </a:endParaRPr>
          </a:p>
          <a:p>
            <a:r>
              <a:rPr lang="zh-CN" altLang="en-US" sz="2800">
                <a:latin typeface="宋体" panose="02010600030101010101" pitchFamily="2" charset="-122"/>
                <a:ea typeface="宋体" panose="02010600030101010101" pitchFamily="2" charset="-122"/>
              </a:rPr>
              <a:t>5、再生障碍性贫血；</a:t>
            </a:r>
            <a:endParaRPr lang="zh-CN" altLang="en-US" sz="2800">
              <a:latin typeface="宋体" panose="02010600030101010101" pitchFamily="2" charset="-122"/>
              <a:ea typeface="宋体" panose="02010600030101010101" pitchFamily="2" charset="-122"/>
            </a:endParaRPr>
          </a:p>
          <a:p>
            <a:r>
              <a:rPr lang="zh-CN" altLang="en-US" sz="2800">
                <a:latin typeface="宋体" panose="02010600030101010101" pitchFamily="2" charset="-122"/>
                <a:ea typeface="宋体" panose="02010600030101010101" pitchFamily="2" charset="-122"/>
              </a:rPr>
              <a:t>6、血友病；</a:t>
            </a:r>
            <a:endParaRPr lang="zh-CN" altLang="en-US" sz="2800">
              <a:latin typeface="宋体" panose="02010600030101010101" pitchFamily="2" charset="-122"/>
              <a:ea typeface="宋体" panose="02010600030101010101" pitchFamily="2" charset="-122"/>
            </a:endParaRPr>
          </a:p>
        </p:txBody>
      </p:sp>
      <p:sp>
        <p:nvSpPr>
          <p:cNvPr id="10" name="下箭头 9"/>
          <p:cNvSpPr/>
          <p:nvPr/>
        </p:nvSpPr>
        <p:spPr>
          <a:xfrm rot="5400000">
            <a:off x="6478905" y="3262630"/>
            <a:ext cx="1163955" cy="210947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KSO_WM_TAG_VERSION" val="1.0"/>
  <p:tag name="KSO_WM_BEAUTIFY_FLAG" val="#wm#"/>
  <p:tag name="KSO_WM_TEMPLATE_CATEGORY" val="diagram"/>
  <p:tag name="KSO_WM_TEMPLATE_INDEX" val="160841"/>
  <p:tag name="KSO_WM_UNIT_TYPE" val="q_i"/>
  <p:tag name="KSO_WM_UNIT_INDEX" val="1_1"/>
  <p:tag name="KSO_WM_UNIT_ID" val="diagram160841_1*q_i*1_1"/>
  <p:tag name="KSO_WM_UNIT_LAYERLEVEL" val="1_1"/>
  <p:tag name="KSO_WM_DIAGRAM_GROUP_CODE" val="q1-1"/>
  <p:tag name="KSO_WM_UNIT_TEXT_FILL_FORE_SCHEMECOLOR_INDEX" val="1"/>
  <p:tag name="KSO_WM_UNIT_TEXT_FILL_TYPE" val="1"/>
</p:tagLst>
</file>

<file path=ppt/tags/tag10.xml><?xml version="1.0" encoding="utf-8"?>
<p:tagLst xmlns:p="http://schemas.openxmlformats.org/presentationml/2006/main">
  <p:tag name="KSO_WM_TAG_VERSION" val="1.0"/>
  <p:tag name="KSO_WM_BEAUTIFY_FLAG" val="#wm#"/>
  <p:tag name="KSO_WM_UNIT_TYPE" val="i"/>
  <p:tag name="KSO_WM_UNIT_ID" val="diagram160061_3*i*11"/>
  <p:tag name="KSO_WM_TEMPLATE_CATEGORY" val="diagram"/>
  <p:tag name="KSO_WM_TEMPLATE_INDEX" val="160061"/>
  <p:tag name="KSO_WM_UNIT_INDEX" val="11"/>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4"/>
  <p:tag name="KSO_WM_UNIT_ID" val="diagram160673_2*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01.xml><?xml version="1.0" encoding="utf-8"?>
<p:tagLst xmlns:p="http://schemas.openxmlformats.org/presentationml/2006/main">
  <p:tag name="KSO_WM_TAG_VERSION" val="1.0"/>
  <p:tag name="KSO_WM_BEAUTIFY_FLAG" val="#wm#"/>
  <p:tag name="KSO_WM_TEMPLATE_CATEGORY" val="diagram"/>
  <p:tag name="KSO_WM_TEMPLATE_INDEX" val="20160828"/>
  <p:tag name="KSO_WM_UNIT_LAYERLEVEL" val="1_1"/>
  <p:tag name="KSO_WM_UNIT_INDEX" val="1_2"/>
  <p:tag name="KSO_WM_UNIT_ID" val="diagram20160828_2*l_i*1_2"/>
  <p:tag name="KSO_WM_UNIT_TYPE" val="l_i"/>
  <p:tag name="KSO_WM_DIAGRAM_GROUP_CODE" val="l1-1"/>
  <p:tag name="KSO_WM_UNIT_LINE_FORE_SCHEMECOLOR_INDEX" val="14"/>
  <p:tag name="KSO_WM_UNIT_LINE_FILL_TYPE" val="2"/>
</p:tagLst>
</file>

<file path=ppt/tags/tag102.xml><?xml version="1.0" encoding="utf-8"?>
<p:tagLst xmlns:p="http://schemas.openxmlformats.org/presentationml/2006/main">
  <p:tag name="KSO_WM_TAG_VERSION" val="1.0"/>
  <p:tag name="KSO_WM_BEAUTIFY_FLAG" val="#wm#"/>
  <p:tag name="KSO_WM_TEMPLATE_CATEGORY" val="diagram"/>
  <p:tag name="KSO_WM_TEMPLATE_INDEX" val="20160828"/>
  <p:tag name="KSO_WM_UNIT_LAYERLEVEL" val="1_1"/>
  <p:tag name="KSO_WM_UNIT_INDEX" val="1_3"/>
  <p:tag name="KSO_WM_UNIT_ID" val="diagram20160828_2*l_i*1_3"/>
  <p:tag name="KSO_WM_UNIT_TYPE" val="l_i"/>
  <p:tag name="KSO_WM_DIAGRAM_GROUP_CODE" val="l1-1"/>
  <p:tag name="KSO_WM_UNIT_LINE_FORE_SCHEMECOLOR_INDEX" val="14"/>
  <p:tag name="KSO_WM_UNIT_LINE_FILL_TYPE" val="2"/>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20160828"/>
  <p:tag name="KSO_WM_UNIT_LAYERLEVEL" val="1_1"/>
  <p:tag name="KSO_WM_UNIT_INDEX" val="1_4"/>
  <p:tag name="KSO_WM_UNIT_ID" val="diagram20160828_2*l_i*1_4"/>
  <p:tag name="KSO_WM_UNIT_TYPE" val="l_i"/>
  <p:tag name="KSO_WM_DIAGRAM_GROUP_CODE" val="l1-1"/>
  <p:tag name="KSO_WM_UNIT_LINE_FORE_SCHEMECOLOR_INDEX" val="14"/>
  <p:tag name="KSO_WM_UNIT_LINE_FILL_TYPE" val="2"/>
</p:tagLst>
</file>

<file path=ppt/tags/tag104.xml><?xml version="1.0" encoding="utf-8"?>
<p:tagLst xmlns:p="http://schemas.openxmlformats.org/presentationml/2006/main">
  <p:tag name="KSO_WM_TAG_VERSION" val="1.0"/>
  <p:tag name="KSO_WM_BEAUTIFY_FLAG" val="#wm#"/>
  <p:tag name="KSO_WM_TEMPLATE_CATEGORY" val="diagram"/>
  <p:tag name="KSO_WM_TEMPLATE_INDEX" val="20160828"/>
  <p:tag name="KSO_WM_UNIT_LAYERLEVEL" val="1_1"/>
  <p:tag name="KSO_WM_UNIT_INDEX" val="1_5"/>
  <p:tag name="KSO_WM_UNIT_ID" val="diagram20160828_2*l_i*1_5"/>
  <p:tag name="KSO_WM_UNIT_TYPE" val="l_i"/>
  <p:tag name="KSO_WM_DIAGRAM_GROUP_CODE" val="l1-1"/>
  <p:tag name="KSO_WM_UNIT_LINE_FORE_SCHEMECOLOR_INDEX" val="14"/>
  <p:tag name="KSO_WM_UNIT_LINE_FILL_TYPE" val="2"/>
</p:tagLst>
</file>

<file path=ppt/tags/tag105.xml><?xml version="1.0" encoding="utf-8"?>
<p:tagLst xmlns:p="http://schemas.openxmlformats.org/presentationml/2006/main">
  <p:tag name="KSO_WM_TAG_VERSION" val="1.0"/>
  <p:tag name="KSO_WM_BEAUTIFY_FLAG" val="#wm#"/>
  <p:tag name="KSO_WM_TEMPLATE_CATEGORY" val="diagram"/>
  <p:tag name="KSO_WM_TEMPLATE_INDEX" val="20160828"/>
  <p:tag name="KSO_WM_UNIT_LAYERLEVEL" val="1_1"/>
  <p:tag name="KSO_WM_UNIT_INDEX" val="1_6"/>
  <p:tag name="KSO_WM_UNIT_ID" val="diagram20160828_2*l_i*1_6"/>
  <p:tag name="KSO_WM_UNIT_TYPE" val="l_i"/>
  <p:tag name="KSO_WM_DIAGRAM_GROUP_CODE" val="l1-1"/>
  <p:tag name="KSO_WM_UNIT_LINE_FORE_SCHEMECOLOR_INDEX" val="14"/>
  <p:tag name="KSO_WM_UNIT_LINE_FILL_TYPE" val="2"/>
</p:tagLst>
</file>

<file path=ppt/tags/tag106.xml><?xml version="1.0" encoding="utf-8"?>
<p:tagLst xmlns:p="http://schemas.openxmlformats.org/presentationml/2006/main">
  <p:tag name="KSO_WM_TAG_VERSION" val="1.0"/>
  <p:tag name="KSO_WM_BEAUTIFY_FLAG" val="#wm#"/>
  <p:tag name="KSO_WM_TEMPLATE_CATEGORY" val="diagram"/>
  <p:tag name="KSO_WM_TEMPLATE_INDEX" val="20160828"/>
  <p:tag name="KSO_WM_UNIT_LAYERLEVEL" val="1_1"/>
  <p:tag name="KSO_WM_UNIT_INDEX" val="1_7"/>
  <p:tag name="KSO_WM_UNIT_ID" val="diagram20160828_2*l_i*1_7"/>
  <p:tag name="KSO_WM_UNIT_TYPE" val="l_i"/>
  <p:tag name="KSO_WM_DIAGRAM_GROUP_CODE" val="l1-1"/>
  <p:tag name="KSO_WM_UNIT_LINE_FORE_SCHEMECOLOR_INDEX" val="14"/>
  <p:tag name="KSO_WM_UNIT_LINE_FILL_TYPE" val="2"/>
</p:tagLst>
</file>

<file path=ppt/tags/tag107.xml><?xml version="1.0" encoding="utf-8"?>
<p:tagLst xmlns:p="http://schemas.openxmlformats.org/presentationml/2006/main">
  <p:tag name="KSO_WM_TAG_VERSION" val="1.0"/>
  <p:tag name="KSO_WM_BEAUTIFY_FLAG" val="#wm#"/>
  <p:tag name="KSO_WM_TEMPLATE_CATEGORY" val="diagram"/>
  <p:tag name="KSO_WM_TEMPLATE_INDEX" val="20160828"/>
  <p:tag name="KSO_WM_UNIT_LAYERLEVEL" val="1_1"/>
  <p:tag name="KSO_WM_UNIT_INDEX" val="1_8"/>
  <p:tag name="KSO_WM_UNIT_ID" val="diagram20160828_2*l_i*1_8"/>
  <p:tag name="KSO_WM_UNIT_TYPE" val="l_i"/>
  <p:tag name="KSO_WM_DIAGRAM_GROUP_CODE" val="l1-1"/>
  <p:tag name="KSO_WM_UNIT_LINE_FORE_SCHEMECOLOR_INDEX" val="14"/>
  <p:tag name="KSO_WM_UNIT_LINE_FILL_TYPE" val="2"/>
  <p:tag name="KSO_WM_UNIT_TEXT_FILL_FORE_SCHEMECOLOR_INDEX" val="2"/>
  <p:tag name="KSO_WM_UNIT_TEXT_FILL_TYPE" val="1"/>
</p:tagLst>
</file>

<file path=ppt/tags/tag108.xml><?xml version="1.0" encoding="utf-8"?>
<p:tagLst xmlns:p="http://schemas.openxmlformats.org/presentationml/2006/main">
  <p:tag name="KSO_WM_TAG_VERSION" val="1.0"/>
  <p:tag name="KSO_WM_BEAUTIFY_FLAG" val="#wm#"/>
  <p:tag name="KSO_WM_TEMPLATE_CATEGORY" val="diagram"/>
  <p:tag name="KSO_WM_TEMPLATE_INDEX" val="20160828"/>
  <p:tag name="KSO_WM_UNIT_LAYERLEVEL" val="1_1"/>
  <p:tag name="KSO_WM_UNIT_INDEX" val="1_9"/>
  <p:tag name="KSO_WM_UNIT_ID" val="diagram20160828_2*l_i*1_9"/>
  <p:tag name="KSO_WM_UNIT_TYPE" val="l_i"/>
  <p:tag name="KSO_WM_DIAGRAM_GROUP_CODE" val="l1-1"/>
  <p:tag name="KSO_WM_UNIT_FILL_FORE_SCHEMECOLOR_INDEX" val="14"/>
  <p:tag name="KSO_WM_UNIT_FILL_TYPE" val="1"/>
  <p:tag name="KSO_WM_UNIT_TEXT_FILL_FORE_SCHEMECOLOR_INDEX" val="2"/>
  <p:tag name="KSO_WM_UNIT_TEXT_FILL_TYPE" val="1"/>
</p:tagLst>
</file>

<file path=ppt/tags/tag109.xml><?xml version="1.0" encoding="utf-8"?>
<p:tagLst xmlns:p="http://schemas.openxmlformats.org/presentationml/2006/main">
  <p:tag name="KSO_WM_TAG_VERSION" val="1.0"/>
  <p:tag name="KSO_WM_BEAUTIFY_FLAG" val="#wm#"/>
  <p:tag name="KSO_WM_TEMPLATE_CATEGORY" val="diagram"/>
  <p:tag name="KSO_WM_TEMPLATE_INDEX" val="20160828"/>
  <p:tag name="KSO_WM_UNIT_CLEAR" val="0"/>
  <p:tag name="KSO_WM_UNIT_COMPATIBLE" val="0"/>
  <p:tag name="KSO_WM_UNIT_HIGHLIGHT" val="0"/>
  <p:tag name="KSO_WM_UNIT_VALUE" val="2"/>
  <p:tag name="KSO_WM_UNIT_LAYERLEVEL" val="1_1_1"/>
  <p:tag name="KSO_WM_UNIT_INDEX" val="1_1_1"/>
  <p:tag name="KSO_WM_UNIT_ID" val="diagram20160828_2*l_h_a*1_1_1"/>
  <p:tag name="KSO_WM_UNIT_TYPE" val="l_h_a"/>
  <p:tag name="KSO_WM_DIAGRAM_GROUP_CODE" val="l1-1"/>
  <p:tag name="KSO_WM_UNIT_PRESET_TEXT" val="标题"/>
  <p:tag name="KSO_WM_UNIT_TEXT_FILL_FORE_SCHEMECOLOR_INDEX" val="13"/>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h_f"/>
  <p:tag name="KSO_WM_UNIT_INDEX" val="1_3_1"/>
  <p:tag name="KSO_WM_UNIT_ID" val="diagram160061_3*m_h_f*1_3_1"/>
  <p:tag name="KSO_WM_UNIT_CLEAR" val="1"/>
  <p:tag name="KSO_WM_UNIT_LAYERLEVEL" val="1_1_1"/>
  <p:tag name="KSO_WM_UNIT_VALUE" val="50"/>
  <p:tag name="KSO_WM_UNIT_HIGHLIGHT" val="0"/>
  <p:tag name="KSO_WM_UNIT_COMPATIBLE" val="0"/>
  <p:tag name="KSO_WM_UNIT_PRESET_TEXT_INDEX" val="4"/>
  <p:tag name="KSO_WM_UNIT_PRESET_TEXT_LEN" val="80"/>
  <p:tag name="KSO_WM_DIAGRAM_GROUP_CODE" val="m1-1"/>
  <p:tag name="KSO_WM_UNIT_TEXT_FILL_FORE_SCHEMECOLOR_INDEX" val="5"/>
  <p:tag name="KSO_WM_UNIT_TEXT_FILL_TYPE" val="1"/>
</p:tagLst>
</file>

<file path=ppt/tags/tag110.xml><?xml version="1.0" encoding="utf-8"?>
<p:tagLst xmlns:p="http://schemas.openxmlformats.org/presentationml/2006/main">
  <p:tag name="KSO_WM_TAG_VERSION" val="1.0"/>
  <p:tag name="KSO_WM_BEAUTIFY_FLAG" val="#wm#"/>
  <p:tag name="KSO_WM_TEMPLATE_CATEGORY" val="diagram"/>
  <p:tag name="KSO_WM_TEMPLATE_INDEX" val="20160828"/>
  <p:tag name="KSO_WM_UNIT_LAYERLEVEL" val="1_1"/>
  <p:tag name="KSO_WM_UNIT_INDEX" val="1_12"/>
  <p:tag name="KSO_WM_UNIT_ID" val="diagram20160828_2*l_i*1_12"/>
  <p:tag name="KSO_WM_UNIT_TYPE" val="l_i"/>
  <p:tag name="KSO_WM_DIAGRAM_GROUP_CODE" val="l1-1"/>
  <p:tag name="KSO_WM_UNIT_LINE_FORE_SCHEMECOLOR_INDEX" val="14"/>
  <p:tag name="KSO_WM_UNIT_LINE_FILL_TYPE" val="2"/>
  <p:tag name="KSO_WM_UNIT_TEXT_FILL_FORE_SCHEMECOLOR_INDEX" val="2"/>
  <p:tag name="KSO_WM_UNIT_TEXT_FILL_TYPE" val="1"/>
</p:tagLst>
</file>

<file path=ppt/tags/tag111.xml><?xml version="1.0" encoding="utf-8"?>
<p:tagLst xmlns:p="http://schemas.openxmlformats.org/presentationml/2006/main">
  <p:tag name="KSO_WM_TAG_VERSION" val="1.0"/>
  <p:tag name="KSO_WM_BEAUTIFY_FLAG" val="#wm#"/>
  <p:tag name="KSO_WM_TEMPLATE_CATEGORY" val="diagram"/>
  <p:tag name="KSO_WM_TEMPLATE_INDEX" val="20160828"/>
  <p:tag name="KSO_WM_UNIT_LAYERLEVEL" val="1_1"/>
  <p:tag name="KSO_WM_UNIT_INDEX" val="1_13"/>
  <p:tag name="KSO_WM_UNIT_ID" val="diagram20160828_2*l_i*1_13"/>
  <p:tag name="KSO_WM_UNIT_TYPE" val="l_i"/>
  <p:tag name="KSO_WM_DIAGRAM_GROUP_CODE" val="l1-1"/>
  <p:tag name="KSO_WM_UNIT_FILL_FORE_SCHEMECOLOR_INDEX" val="14"/>
  <p:tag name="KSO_WM_UNIT_FILL_TYPE" val="1"/>
  <p:tag name="KSO_WM_UNIT_TEXT_FILL_FORE_SCHEMECOLOR_INDEX" val="2"/>
  <p:tag name="KSO_WM_UNIT_TEXT_FILL_TYPE" val="1"/>
</p:tagLst>
</file>

<file path=ppt/tags/tag112.xml><?xml version="1.0" encoding="utf-8"?>
<p:tagLst xmlns:p="http://schemas.openxmlformats.org/presentationml/2006/main">
  <p:tag name="KSO_WM_TAG_VERSION" val="1.0"/>
  <p:tag name="KSO_WM_BEAUTIFY_FLAG" val="#wm#"/>
  <p:tag name="KSO_WM_TEMPLATE_CATEGORY" val="diagram"/>
  <p:tag name="KSO_WM_TEMPLATE_INDEX" val="20160828"/>
  <p:tag name="KSO_WM_UNIT_CLEAR" val="0"/>
  <p:tag name="KSO_WM_UNIT_COMPATIBLE" val="0"/>
  <p:tag name="KSO_WM_UNIT_HIGHLIGHT" val="0"/>
  <p:tag name="KSO_WM_UNIT_VALUE" val="2"/>
  <p:tag name="KSO_WM_UNIT_LAYERLEVEL" val="1_1_1"/>
  <p:tag name="KSO_WM_UNIT_INDEX" val="1_2_1"/>
  <p:tag name="KSO_WM_UNIT_ID" val="diagram20160828_2*l_h_a*1_2_1"/>
  <p:tag name="KSO_WM_UNIT_TYPE" val="l_h_a"/>
  <p:tag name="KSO_WM_DIAGRAM_GROUP_CODE" val="l1-1"/>
  <p:tag name="KSO_WM_UNIT_PRESET_TEXT" val="标题"/>
  <p:tag name="KSO_WM_UNIT_TEXT_FILL_FORE_SCHEMECOLOR_INDEX" val="13"/>
  <p:tag name="KSO_WM_UNIT_TEXT_FILL_TYPE" val="1"/>
</p:tagLst>
</file>

<file path=ppt/tags/tag113.xml><?xml version="1.0" encoding="utf-8"?>
<p:tagLst xmlns:p="http://schemas.openxmlformats.org/presentationml/2006/main">
  <p:tag name="KSO_WM_TAG_VERSION" val="1.0"/>
  <p:tag name="KSO_WM_BEAUTIFY_FLAG" val="#wm#"/>
  <p:tag name="KSO_WM_TEMPLATE_CATEGORY" val="diagram"/>
  <p:tag name="KSO_WM_TEMPLATE_INDEX" val="20160828"/>
  <p:tag name="KSO_WM_UNIT_LAYERLEVEL" val="1_1"/>
  <p:tag name="KSO_WM_UNIT_INDEX" val="1_17"/>
  <p:tag name="KSO_WM_UNIT_ID" val="diagram20160828_2*l_i*1_17"/>
  <p:tag name="KSO_WM_UNIT_TYPE" val="l_i"/>
  <p:tag name="KSO_WM_DIAGRAM_GROUP_CODE" val="l1-1"/>
  <p:tag name="KSO_WM_UNIT_FILL_FORE_SCHEMECOLOR_INDEX" val="6"/>
  <p:tag name="KSO_WM_UNIT_FILL_TYPE" val="1"/>
  <p:tag name="KSO_WM_UNIT_TEXT_FILL_FORE_SCHEMECOLOR_INDEX" val="13"/>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i"/>
  <p:tag name="KSO_WM_UNIT_INDEX" val="1_4"/>
  <p:tag name="KSO_WM_UNIT_ID" val="diagram160061_3*m_i*1_4"/>
  <p:tag name="KSO_WM_UNIT_CLEAR" val="1"/>
  <p:tag name="KSO_WM_UNIT_LAYERLEVEL" val="1_1"/>
  <p:tag name="KSO_WM_DIAGRAM_GROUP_CODE" val="m1-1"/>
  <p:tag name="KSO_WM_UNIT_FILL_FORE_SCHEMECOLOR_INDEX" val="5"/>
  <p:tag name="KSO_WM_UNIT_FILL_TYPE" val="1"/>
</p:tagLst>
</file>

<file path=ppt/tags/tag13.xml><?xml version="1.0" encoding="utf-8"?>
<p:tagLst xmlns:p="http://schemas.openxmlformats.org/presentationml/2006/main">
  <p:tag name="KSO_WM_TAG_VERSION" val="1.0"/>
  <p:tag name="KSO_WM_BEAUTIFY_FLAG" val="#wm#"/>
  <p:tag name="KSO_WM_UNIT_TYPE" val="i"/>
  <p:tag name="KSO_WM_UNIT_ID" val="diagram738_6*i*1"/>
  <p:tag name="KSO_WM_TEMPLATE_CATEGORY" val="diagram"/>
  <p:tag name="KSO_WM_TEMPLATE_INDEX" val="738"/>
  <p:tag name="KSO_WM_UNIT_INDEX"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738"/>
  <p:tag name="KSO_WM_UNIT_TYPE" val="l_i"/>
  <p:tag name="KSO_WM_UNIT_INDEX" val="1_1"/>
  <p:tag name="KSO_WM_UNIT_ID" val="diagram738_6*l_i*1_1"/>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738"/>
  <p:tag name="KSO_WM_UNIT_TYPE" val="l_h_f"/>
  <p:tag name="KSO_WM_UNIT_INDEX" val="1_1_1"/>
  <p:tag name="KSO_WM_UNIT_ID" val="diagram738_6*l_h_f*1_1_1"/>
  <p:tag name="KSO_WM_UNIT_CLEAR" val="1"/>
  <p:tag name="KSO_WM_UNIT_LAYERLEVEL" val="1_1_1"/>
  <p:tag name="KSO_WM_UNIT_VALUE" val="30"/>
  <p:tag name="KSO_WM_UNIT_HIGHLIGHT" val="0"/>
  <p:tag name="KSO_WM_UNIT_COMPATIBLE" val="0"/>
  <p:tag name="KSO_WM_UNIT_PRESET_TEXT_INDEX" val="4"/>
  <p:tag name="KSO_WM_UNIT_PRESET_TEXT_LEN" val="36"/>
  <p:tag name="KSO_WM_DIAGRAM_GROUP_CODE" val="l1-1"/>
  <p:tag name="KSO_WM_UNIT_FILL_FORE_SCHEMECOLOR_INDEX" val="5"/>
  <p:tag name="KSO_WM_UNIT_FILL_TYPE" val="1"/>
  <p:tag name="KSO_WM_UNIT_TEXT_FILL_FORE_SCHEMECOLOR_INDEX" val="14"/>
  <p:tag name="KSO_WM_UNIT_TEXT_FILL_TYPE" val="1"/>
</p:tagLst>
</file>

<file path=ppt/tags/tag16.xml><?xml version="1.0" encoding="utf-8"?>
<p:tagLst xmlns:p="http://schemas.openxmlformats.org/presentationml/2006/main">
  <p:tag name="KSO_WM_TAG_VERSION" val="1.0"/>
  <p:tag name="KSO_WM_BEAUTIFY_FLAG" val="#wm#"/>
  <p:tag name="KSO_WM_UNIT_TYPE" val="i"/>
  <p:tag name="KSO_WM_UNIT_ID" val="diagram738_6*i*10"/>
  <p:tag name="KSO_WM_TEMPLATE_CATEGORY" val="diagram"/>
  <p:tag name="KSO_WM_TEMPLATE_INDEX" val="738"/>
  <p:tag name="KSO_WM_UNIT_INDEX" val="10"/>
</p:tagLst>
</file>

<file path=ppt/tags/tag17.xml><?xml version="1.0" encoding="utf-8"?>
<p:tagLst xmlns:p="http://schemas.openxmlformats.org/presentationml/2006/main">
  <p:tag name="KSO_WM_TAG_VERSION" val="1.0"/>
  <p:tag name="KSO_WM_BEAUTIFY_FLAG" val="#wm#"/>
  <p:tag name="KSO_WM_TEMPLATE_CATEGORY" val="diagram"/>
  <p:tag name="KSO_WM_TEMPLATE_INDEX" val="738"/>
  <p:tag name="KSO_WM_UNIT_TYPE" val="l_i"/>
  <p:tag name="KSO_WM_UNIT_INDEX" val="1_4"/>
  <p:tag name="KSO_WM_UNIT_ID" val="diagram738_6*l_i*1_4"/>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738"/>
  <p:tag name="KSO_WM_UNIT_TYPE" val="l_h_f"/>
  <p:tag name="KSO_WM_UNIT_INDEX" val="1_2_1"/>
  <p:tag name="KSO_WM_UNIT_ID" val="diagram738_6*l_h_f*1_2_1"/>
  <p:tag name="KSO_WM_UNIT_CLEAR" val="1"/>
  <p:tag name="KSO_WM_UNIT_LAYERLEVEL" val="1_1_1"/>
  <p:tag name="KSO_WM_UNIT_VALUE" val="30"/>
  <p:tag name="KSO_WM_UNIT_HIGHLIGHT" val="0"/>
  <p:tag name="KSO_WM_UNIT_COMPATIBLE" val="0"/>
  <p:tag name="KSO_WM_UNIT_PRESET_TEXT_INDEX" val="4"/>
  <p:tag name="KSO_WM_UNIT_PRESET_TEXT_LEN" val="36"/>
  <p:tag name="KSO_WM_DIAGRAM_GROUP_CODE" val="l1-1"/>
  <p:tag name="KSO_WM_UNIT_FILL_FORE_SCHEMECOLOR_INDEX" val="5"/>
  <p:tag name="KSO_WM_UNIT_FILL_TYPE" val="1"/>
  <p:tag name="KSO_WM_UNIT_TEXT_FILL_FORE_SCHEMECOLOR_INDEX" val="14"/>
  <p:tag name="KSO_WM_UNIT_TEXT_FILL_TYPE" val="1"/>
</p:tagLst>
</file>

<file path=ppt/tags/tag19.xml><?xml version="1.0" encoding="utf-8"?>
<p:tagLst xmlns:p="http://schemas.openxmlformats.org/presentationml/2006/main">
  <p:tag name="KSO_WM_TAG_VERSION" val="1.0"/>
  <p:tag name="KSO_WM_BEAUTIFY_FLAG" val="#wm#"/>
  <p:tag name="KSO_WM_UNIT_TYPE" val="i"/>
  <p:tag name="KSO_WM_UNIT_ID" val="diagram738_6*i*19"/>
  <p:tag name="KSO_WM_TEMPLATE_CATEGORY" val="diagram"/>
  <p:tag name="KSO_WM_TEMPLATE_INDEX" val="738"/>
  <p:tag name="KSO_WM_UNIT_INDEX" val="19"/>
</p:tagLst>
</file>

<file path=ppt/tags/tag2.xml><?xml version="1.0" encoding="utf-8"?>
<p:tagLst xmlns:p="http://schemas.openxmlformats.org/presentationml/2006/main">
  <p:tag name="MH" val="20160217171536"/>
  <p:tag name="MH_LIBRARY" val="GRAPHIC"/>
  <p:tag name="MH_TYPE" val="SubTitle"/>
  <p:tag name="MH_ORDER" val="2"/>
  <p:tag name="KSO_WM_TAG_VERSION" val="1.0"/>
  <p:tag name="KSO_WM_BEAUTIFY_FLAG" val="#wm#"/>
  <p:tag name="KSO_WM_TEMPLATE_CATEGORY" val="diagram"/>
  <p:tag name="KSO_WM_TEMPLATE_INDEX" val="160841"/>
  <p:tag name="KSO_WM_UNIT_TYPE" val="q_h_f"/>
  <p:tag name="KSO_WM_UNIT_INDEX" val="1_1_1"/>
  <p:tag name="KSO_WM_UNIT_ID" val="diagram160841_1*q_h_f*1_1_1"/>
  <p:tag name="KSO_WM_UNIT_LAYERLEVEL" val="1_1_1"/>
  <p:tag name="KSO_WM_UNIT_VALUE" val="12"/>
  <p:tag name="KSO_WM_UNIT_HIGHLIGHT" val="0"/>
  <p:tag name="KSO_WM_UNIT_COMPATIBLE" val="0"/>
  <p:tag name="KSO_WM_UNIT_CLEAR" val="0"/>
  <p:tag name="KSO_WM_UNIT_PRESET_TEXT_INDEX" val="3"/>
  <p:tag name="KSO_WM_UNIT_PRESET_TEXT_LEN" val="5"/>
  <p:tag name="KSO_WM_DIAGRAM_GROUP_CODE" val="q1-1"/>
  <p:tag name="KSO_WM_UNIT_FILL_FORE_SCHEMECOLOR_INDEX" val="5"/>
  <p:tag name="KSO_WM_UNIT_FILL_TYPE" val="1"/>
  <p:tag name="KSO_WM_UNIT_TEXT_FILL_FORE_SCHEMECOLOR_INDEX" val="14"/>
  <p:tag name="KSO_WM_UNIT_TEXT_FILL_TYPE" val="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738"/>
  <p:tag name="KSO_WM_UNIT_TYPE" val="l_i"/>
  <p:tag name="KSO_WM_UNIT_INDEX" val="1_7"/>
  <p:tag name="KSO_WM_UNIT_ID" val="diagram738_6*l_i*1_7"/>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738"/>
  <p:tag name="KSO_WM_UNIT_TYPE" val="l_h_f"/>
  <p:tag name="KSO_WM_UNIT_INDEX" val="1_3_1"/>
  <p:tag name="KSO_WM_UNIT_ID" val="diagram738_6*l_h_f*1_3_1"/>
  <p:tag name="KSO_WM_UNIT_CLEAR" val="1"/>
  <p:tag name="KSO_WM_UNIT_LAYERLEVEL" val="1_1_1"/>
  <p:tag name="KSO_WM_UNIT_VALUE" val="30"/>
  <p:tag name="KSO_WM_UNIT_HIGHLIGHT" val="0"/>
  <p:tag name="KSO_WM_UNIT_COMPATIBLE" val="0"/>
  <p:tag name="KSO_WM_UNIT_PRESET_TEXT_INDEX" val="4"/>
  <p:tag name="KSO_WM_UNIT_PRESET_TEXT_LEN" val="36"/>
  <p:tag name="KSO_WM_DIAGRAM_GROUP_CODE" val="l1-1"/>
  <p:tag name="KSO_WM_UNIT_FILL_FORE_SCHEMECOLOR_INDEX" val="5"/>
  <p:tag name="KSO_WM_UNIT_FILL_TYPE" val="1"/>
  <p:tag name="KSO_WM_UNIT_TEXT_FILL_FORE_SCHEMECOLOR_INDEX" val="14"/>
  <p:tag name="KSO_WM_UNIT_TEXT_FILL_TYPE" val="1"/>
</p:tagLst>
</file>

<file path=ppt/tags/tag22.xml><?xml version="1.0" encoding="utf-8"?>
<p:tagLst xmlns:p="http://schemas.openxmlformats.org/presentationml/2006/main">
  <p:tag name="KSO_WM_TAG_VERSION" val="1.0"/>
  <p:tag name="KSO_WM_BEAUTIFY_FLAG" val="#wm#"/>
  <p:tag name="KSO_WM_UNIT_TYPE" val="i"/>
  <p:tag name="KSO_WM_UNIT_ID" val="diagram738_6*i*28"/>
  <p:tag name="KSO_WM_TEMPLATE_CATEGORY" val="diagram"/>
  <p:tag name="KSO_WM_TEMPLATE_INDEX" val="738"/>
  <p:tag name="KSO_WM_UNIT_INDEX" val="28"/>
</p:tagLst>
</file>

<file path=ppt/tags/tag23.xml><?xml version="1.0" encoding="utf-8"?>
<p:tagLst xmlns:p="http://schemas.openxmlformats.org/presentationml/2006/main">
  <p:tag name="KSO_WM_TAG_VERSION" val="1.0"/>
  <p:tag name="KSO_WM_BEAUTIFY_FLAG" val="#wm#"/>
  <p:tag name="KSO_WM_TEMPLATE_CATEGORY" val="diagram"/>
  <p:tag name="KSO_WM_TEMPLATE_INDEX" val="738"/>
  <p:tag name="KSO_WM_UNIT_TYPE" val="l_i"/>
  <p:tag name="KSO_WM_UNIT_INDEX" val="1_10"/>
  <p:tag name="KSO_WM_UNIT_ID" val="diagram738_6*l_i*1_10"/>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738"/>
  <p:tag name="KSO_WM_UNIT_TYPE" val="l_h_f"/>
  <p:tag name="KSO_WM_UNIT_INDEX" val="1_4_1"/>
  <p:tag name="KSO_WM_UNIT_ID" val="diagram738_6*l_h_f*1_4_1"/>
  <p:tag name="KSO_WM_UNIT_CLEAR" val="1"/>
  <p:tag name="KSO_WM_UNIT_LAYERLEVEL" val="1_1_1"/>
  <p:tag name="KSO_WM_UNIT_VALUE" val="30"/>
  <p:tag name="KSO_WM_UNIT_HIGHLIGHT" val="0"/>
  <p:tag name="KSO_WM_UNIT_COMPATIBLE" val="0"/>
  <p:tag name="KSO_WM_UNIT_PRESET_TEXT_INDEX" val="4"/>
  <p:tag name="KSO_WM_UNIT_PRESET_TEXT_LEN" val="36"/>
  <p:tag name="KSO_WM_DIAGRAM_GROUP_CODE" val="l1-1"/>
  <p:tag name="KSO_WM_UNIT_FILL_FORE_SCHEMECOLOR_INDEX" val="5"/>
  <p:tag name="KSO_WM_UNIT_FILL_TYPE" val="1"/>
  <p:tag name="KSO_WM_UNIT_TEXT_FILL_FORE_SCHEMECOLOR_INDEX" val="14"/>
  <p:tag name="KSO_WM_UNIT_TEXT_FILL_TYPE" val="1"/>
</p:tagLst>
</file>

<file path=ppt/tags/tag25.xml><?xml version="1.0" encoding="utf-8"?>
<p:tagLst xmlns:p="http://schemas.openxmlformats.org/presentationml/2006/main">
  <p:tag name="KSO_WM_TAG_VERSION" val="1.0"/>
  <p:tag name="KSO_WM_BEAUTIFY_FLAG" val="#wm#"/>
  <p:tag name="KSO_WM_UNIT_TYPE" val="i"/>
  <p:tag name="KSO_WM_UNIT_ID" val="diagram738_6*i*37"/>
  <p:tag name="KSO_WM_TEMPLATE_CATEGORY" val="diagram"/>
  <p:tag name="KSO_WM_TEMPLATE_INDEX" val="738"/>
  <p:tag name="KSO_WM_UNIT_INDEX" val="37"/>
</p:tagLst>
</file>

<file path=ppt/tags/tag26.xml><?xml version="1.0" encoding="utf-8"?>
<p:tagLst xmlns:p="http://schemas.openxmlformats.org/presentationml/2006/main">
  <p:tag name="KSO_WM_TAG_VERSION" val="1.0"/>
  <p:tag name="KSO_WM_BEAUTIFY_FLAG" val="#wm#"/>
  <p:tag name="KSO_WM_TEMPLATE_CATEGORY" val="diagram"/>
  <p:tag name="KSO_WM_TEMPLATE_INDEX" val="738"/>
  <p:tag name="KSO_WM_UNIT_TYPE" val="l_i"/>
  <p:tag name="KSO_WM_UNIT_INDEX" val="1_13"/>
  <p:tag name="KSO_WM_UNIT_ID" val="diagram738_6*l_i*1_13"/>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738"/>
  <p:tag name="KSO_WM_UNIT_TYPE" val="l_h_f"/>
  <p:tag name="KSO_WM_UNIT_INDEX" val="1_5_1"/>
  <p:tag name="KSO_WM_UNIT_ID" val="diagram738_6*l_h_f*1_5_1"/>
  <p:tag name="KSO_WM_UNIT_CLEAR" val="1"/>
  <p:tag name="KSO_WM_UNIT_LAYERLEVEL" val="1_1_1"/>
  <p:tag name="KSO_WM_UNIT_VALUE" val="30"/>
  <p:tag name="KSO_WM_UNIT_HIGHLIGHT" val="0"/>
  <p:tag name="KSO_WM_UNIT_COMPATIBLE" val="0"/>
  <p:tag name="KSO_WM_UNIT_PRESET_TEXT_INDEX" val="4"/>
  <p:tag name="KSO_WM_UNIT_PRESET_TEXT_LEN" val="36"/>
  <p:tag name="KSO_WM_DIAGRAM_GROUP_CODE" val="l1-1"/>
  <p:tag name="KSO_WM_UNIT_FILL_FORE_SCHEMECOLOR_INDEX" val="5"/>
  <p:tag name="KSO_WM_UNIT_FILL_TYPE" val="1"/>
  <p:tag name="KSO_WM_UNIT_TEXT_FILL_FORE_SCHEMECOLOR_INDEX" val="14"/>
  <p:tag name="KSO_WM_UNIT_TEXT_FILL_TYPE" val="1"/>
</p:tagLst>
</file>

<file path=ppt/tags/tag28.xml><?xml version="1.0" encoding="utf-8"?>
<p:tagLst xmlns:p="http://schemas.openxmlformats.org/presentationml/2006/main">
  <p:tag name="KSO_WM_TAG_VERSION" val="1.0"/>
  <p:tag name="KSO_WM_BEAUTIFY_FLAG" val="#wm#"/>
  <p:tag name="KSO_WM_UNIT_TYPE" val="i"/>
  <p:tag name="KSO_WM_UNIT_ID" val="diagram738_6*i*46"/>
  <p:tag name="KSO_WM_TEMPLATE_CATEGORY" val="diagram"/>
  <p:tag name="KSO_WM_TEMPLATE_INDEX" val="738"/>
  <p:tag name="KSO_WM_UNIT_INDEX" val="46"/>
</p:tagLst>
</file>

<file path=ppt/tags/tag29.xml><?xml version="1.0" encoding="utf-8"?>
<p:tagLst xmlns:p="http://schemas.openxmlformats.org/presentationml/2006/main">
  <p:tag name="KSO_WM_TAG_VERSION" val="1.0"/>
  <p:tag name="KSO_WM_BEAUTIFY_FLAG" val="#wm#"/>
  <p:tag name="KSO_WM_TEMPLATE_CATEGORY" val="diagram"/>
  <p:tag name="KSO_WM_TEMPLATE_INDEX" val="738"/>
  <p:tag name="KSO_WM_UNIT_TYPE" val="l_i"/>
  <p:tag name="KSO_WM_UNIT_INDEX" val="1_16"/>
  <p:tag name="KSO_WM_UNIT_ID" val="diagram738_6*l_i*1_16"/>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i"/>
  <p:tag name="KSO_WM_UNIT_INDEX" val="1_1"/>
  <p:tag name="KSO_WM_UNIT_ID" val="diagram160061_3*m_i*1_1"/>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Lst>
</file>

<file path=ppt/tags/tag30.xml><?xml version="1.0" encoding="utf-8"?>
<p:tagLst xmlns:p="http://schemas.openxmlformats.org/presentationml/2006/main">
  <p:tag name="KSO_WM_TAG_VERSION" val="1.0"/>
  <p:tag name="KSO_WM_BEAUTIFY_FLAG" val="#wm#"/>
  <p:tag name="KSO_WM_TEMPLATE_CATEGORY" val="diagram"/>
  <p:tag name="KSO_WM_TEMPLATE_INDEX" val="738"/>
  <p:tag name="KSO_WM_UNIT_TYPE" val="l_h_f"/>
  <p:tag name="KSO_WM_UNIT_INDEX" val="1_6_1"/>
  <p:tag name="KSO_WM_UNIT_ID" val="diagram738_6*l_h_f*1_6_1"/>
  <p:tag name="KSO_WM_UNIT_CLEAR" val="1"/>
  <p:tag name="KSO_WM_UNIT_LAYERLEVEL" val="1_1_1"/>
  <p:tag name="KSO_WM_UNIT_VALUE" val="30"/>
  <p:tag name="KSO_WM_UNIT_HIGHLIGHT" val="0"/>
  <p:tag name="KSO_WM_UNIT_COMPATIBLE" val="0"/>
  <p:tag name="KSO_WM_UNIT_PRESET_TEXT_INDEX" val="4"/>
  <p:tag name="KSO_WM_UNIT_PRESET_TEXT_LEN" val="36"/>
  <p:tag name="KSO_WM_DIAGRAM_GROUP_CODE" val="l1-1"/>
  <p:tag name="KSO_WM_UNIT_FILL_FORE_SCHEMECOLOR_INDEX" val="5"/>
  <p:tag name="KSO_WM_UNIT_FILL_TYPE" val="1"/>
  <p:tag name="KSO_WM_UNIT_TEXT_FILL_FORE_SCHEMECOLOR_INDEX" val="14"/>
  <p:tag name="KSO_WM_UNIT_TEXT_FILL_TYPE"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h_f"/>
  <p:tag name="KSO_WM_UNIT_INDEX" val="1_1_1"/>
  <p:tag name="KSO_WM_UNIT_ID" val="diagram160052_6*l_h_f*1_1_1"/>
  <p:tag name="KSO_WM_UNIT_CLEAR" val="1"/>
  <p:tag name="KSO_WM_UNIT_LAYERLEVEL" val="1_1_1"/>
  <p:tag name="KSO_WM_UNIT_VALUE" val="23"/>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32.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h_f"/>
  <p:tag name="KSO_WM_UNIT_INDEX" val="1_2_1"/>
  <p:tag name="KSO_WM_UNIT_ID" val="diagram160052_6*l_h_f*1_2_1"/>
  <p:tag name="KSO_WM_UNIT_CLEAR" val="1"/>
  <p:tag name="KSO_WM_UNIT_LAYERLEVEL" val="1_1_1"/>
  <p:tag name="KSO_WM_UNIT_VALUE" val="23"/>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33.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h_f"/>
  <p:tag name="KSO_WM_UNIT_INDEX" val="1_3_1"/>
  <p:tag name="KSO_WM_UNIT_ID" val="diagram160052_6*l_h_f*1_3_1"/>
  <p:tag name="KSO_WM_UNIT_CLEAR" val="1"/>
  <p:tag name="KSO_WM_UNIT_LAYERLEVEL" val="1_1_1"/>
  <p:tag name="KSO_WM_UNIT_VALUE" val="23"/>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34.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h_f"/>
  <p:tag name="KSO_WM_UNIT_INDEX" val="1_4_1"/>
  <p:tag name="KSO_WM_UNIT_ID" val="diagram160052_6*l_h_f*1_4_1"/>
  <p:tag name="KSO_WM_UNIT_CLEAR" val="1"/>
  <p:tag name="KSO_WM_UNIT_LAYERLEVEL" val="1_1_1"/>
  <p:tag name="KSO_WM_UNIT_VALUE" val="23"/>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35.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h_f"/>
  <p:tag name="KSO_WM_UNIT_INDEX" val="1_5_1"/>
  <p:tag name="KSO_WM_UNIT_ID" val="diagram160052_6*l_h_f*1_5_1"/>
  <p:tag name="KSO_WM_UNIT_CLEAR" val="1"/>
  <p:tag name="KSO_WM_UNIT_LAYERLEVEL" val="1_1_1"/>
  <p:tag name="KSO_WM_UNIT_VALUE" val="23"/>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36.xml><?xml version="1.0" encoding="utf-8"?>
<p:tagLst xmlns:p="http://schemas.openxmlformats.org/presentationml/2006/main">
  <p:tag name="KSO_WM_TAG_VERSION" val="1.0"/>
  <p:tag name="KSO_WM_BEAUTIFY_FLAG" val="#wm#"/>
  <p:tag name="KSO_WM_UNIT_TYPE" val="i"/>
  <p:tag name="KSO_WM_UNIT_ID" val="diagram160052_6*i*5"/>
  <p:tag name="KSO_WM_TEMPLATE_CATEGORY" val="diagram"/>
  <p:tag name="KSO_WM_TEMPLATE_INDEX" val="160052"/>
  <p:tag name="KSO_WM_UNIT_INDEX" val="5"/>
</p:tagLst>
</file>

<file path=ppt/tags/tag37.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h_a"/>
  <p:tag name="KSO_WM_UNIT_INDEX" val="1_1_1"/>
  <p:tag name="KSO_WM_UNIT_ID" val="diagram160052_6*l_h_a*1_1_1"/>
  <p:tag name="KSO_WM_UNIT_CLEAR" val="1"/>
  <p:tag name="KSO_WM_UNIT_LAYERLEVEL" val="1_1_1"/>
  <p:tag name="KSO_WM_UNIT_VALUE" val="2"/>
  <p:tag name="KSO_WM_UNIT_HIGHLIGHT" val="0"/>
  <p:tag name="KSO_WM_UNIT_COMPATIBLE" val="0"/>
  <p:tag name="KSO_WM_DIAGRAM_GROUP_CODE" val="l1-1"/>
  <p:tag name="KSO_WM_UNIT_PRESET_TEXT" val="01"/>
  <p:tag name="KSO_WM_UNIT_LINE_FORE_SCHEMECOLOR_INDEX" val="5"/>
  <p:tag name="KSO_WM_UNIT_LINE_FILL_TYPE" val="2"/>
  <p:tag name="KSO_WM_UNIT_TEXT_FILL_FORE_SCHEMECOLOR_INDEX" val="5"/>
  <p:tag name="KSO_WM_UNIT_TEXT_FILL_TYPE" val="1"/>
</p:tagLst>
</file>

<file path=ppt/tags/tag38.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i"/>
  <p:tag name="KSO_WM_UNIT_INDEX" val="1_1"/>
  <p:tag name="KSO_WM_UNIT_ID" val="diagram160052_6*l_i*1_1"/>
  <p:tag name="KSO_WM_UNIT_CLEAR" val="1"/>
  <p:tag name="KSO_WM_UNIT_LAYERLEVEL" val="1_1"/>
  <p:tag name="KSO_WM_DIAGRAM_GROUP_CODE" val="l1-1"/>
  <p:tag name="KSO_WM_UNIT_LINE_FORE_SCHEMECOLOR_INDEX" val="14"/>
  <p:tag name="KSO_WM_UNIT_LINE_FILL_TYPE" val="2"/>
  <p:tag name="KSO_WM_UNIT_TEXT_FILL_FORE_SCHEMECOLOR_INDEX" val="2"/>
  <p:tag name="KSO_WM_UNIT_TEXT_FILL_TYPE" val="1"/>
</p:tagLst>
</file>

<file path=ppt/tags/tag39.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i"/>
  <p:tag name="KSO_WM_UNIT_INDEX" val="1_2"/>
  <p:tag name="KSO_WM_UNIT_ID" val="diagram160052_6*l_i*1_2"/>
  <p:tag name="KSO_WM_UNIT_CLEAR" val="1"/>
  <p:tag name="KSO_WM_UNIT_LAYERLEVEL" val="1_1"/>
  <p:tag name="KSO_WM_DIAGRAM_GROUP_CODE" val="l1-1"/>
  <p:tag name="KSO_WM_UNIT_LINE_FORE_SCHEMECOLOR_INDEX" val="14"/>
  <p:tag name="KSO_WM_UNIT_LINE_FILL_TYPE" val="2"/>
</p:tagLst>
</file>

<file path=ppt/tags/tag4.xml><?xml version="1.0" encoding="utf-8"?>
<p:tagLst xmlns:p="http://schemas.openxmlformats.org/presentationml/2006/main">
  <p:tag name="KSO_WM_TAG_VERSION" val="1.0"/>
  <p:tag name="KSO_WM_BEAUTIFY_FLAG" val="#wm#"/>
  <p:tag name="KSO_WM_UNIT_TYPE" val="i"/>
  <p:tag name="KSO_WM_UNIT_ID" val="diagram160061_3*i*1"/>
  <p:tag name="KSO_WM_TEMPLATE_CATEGORY" val="diagram"/>
  <p:tag name="KSO_WM_TEMPLATE_INDEX" val="160061"/>
  <p:tag name="KSO_WM_UNIT_INDEX" val="1"/>
</p:tagLst>
</file>

<file path=ppt/tags/tag40.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h_a"/>
  <p:tag name="KSO_WM_UNIT_INDEX" val="1_2_1"/>
  <p:tag name="KSO_WM_UNIT_ID" val="diagram160052_6*l_h_a*1_2_1"/>
  <p:tag name="KSO_WM_UNIT_CLEAR" val="1"/>
  <p:tag name="KSO_WM_UNIT_LAYERLEVEL" val="1_1_1"/>
  <p:tag name="KSO_WM_UNIT_VALUE" val="2"/>
  <p:tag name="KSO_WM_UNIT_HIGHLIGHT" val="0"/>
  <p:tag name="KSO_WM_UNIT_COMPATIBLE" val="0"/>
  <p:tag name="KSO_WM_DIAGRAM_GROUP_CODE" val="l1-1"/>
  <p:tag name="KSO_WM_UNIT_PRESET_TEXT" val="02"/>
  <p:tag name="KSO_WM_UNIT_LINE_FORE_SCHEMECOLOR_INDEX" val="6"/>
  <p:tag name="KSO_WM_UNIT_LINE_FILL_TYPE" val="2"/>
  <p:tag name="KSO_WM_UNIT_TEXT_FILL_FORE_SCHEMECOLOR_INDEX" val="6"/>
  <p:tag name="KSO_WM_UNIT_TEXT_FILL_TYPE" val="1"/>
</p:tagLst>
</file>

<file path=ppt/tags/tag41.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i"/>
  <p:tag name="KSO_WM_UNIT_INDEX" val="1_3"/>
  <p:tag name="KSO_WM_UNIT_ID" val="diagram160052_6*l_i*1_3"/>
  <p:tag name="KSO_WM_UNIT_CLEAR" val="1"/>
  <p:tag name="KSO_WM_UNIT_LAYERLEVEL" val="1_1"/>
  <p:tag name="KSO_WM_DIAGRAM_GROUP_CODE" val="l1-1"/>
  <p:tag name="KSO_WM_UNIT_LINE_FORE_SCHEMECOLOR_INDEX" val="14"/>
  <p:tag name="KSO_WM_UNIT_LINE_FILL_TYPE" val="2"/>
  <p:tag name="KSO_WM_UNIT_TEXT_FILL_FORE_SCHEMECOLOR_INDEX" val="2"/>
  <p:tag name="KSO_WM_UNIT_TEXT_FILL_TYPE" val="1"/>
</p:tagLst>
</file>

<file path=ppt/tags/tag42.xml><?xml version="1.0" encoding="utf-8"?>
<p:tagLst xmlns:p="http://schemas.openxmlformats.org/presentationml/2006/main">
  <p:tag name="KSO_WM_TAG_VERSION" val="1.0"/>
  <p:tag name="KSO_WM_BEAUTIFY_FLAG" val="#wm#"/>
  <p:tag name="KSO_WM_UNIT_TYPE" val="i"/>
  <p:tag name="KSO_WM_UNIT_ID" val="diagram160052_6*i*16"/>
  <p:tag name="KSO_WM_TEMPLATE_CATEGORY" val="diagram"/>
  <p:tag name="KSO_WM_TEMPLATE_INDEX" val="160052"/>
  <p:tag name="KSO_WM_UNIT_INDEX" val="16"/>
</p:tagLst>
</file>

<file path=ppt/tags/tag43.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h_a"/>
  <p:tag name="KSO_WM_UNIT_INDEX" val="1_3_1"/>
  <p:tag name="KSO_WM_UNIT_ID" val="diagram160052_6*l_h_a*1_3_1"/>
  <p:tag name="KSO_WM_UNIT_CLEAR" val="1"/>
  <p:tag name="KSO_WM_UNIT_LAYERLEVEL" val="1_1_1"/>
  <p:tag name="KSO_WM_UNIT_VALUE" val="2"/>
  <p:tag name="KSO_WM_UNIT_HIGHLIGHT" val="0"/>
  <p:tag name="KSO_WM_UNIT_COMPATIBLE" val="0"/>
  <p:tag name="KSO_WM_DIAGRAM_GROUP_CODE" val="l1-1"/>
  <p:tag name="KSO_WM_UNIT_PRESET_TEXT" val="03"/>
  <p:tag name="KSO_WM_UNIT_LINE_FORE_SCHEMECOLOR_INDEX" val="7"/>
  <p:tag name="KSO_WM_UNIT_LINE_FILL_TYPE" val="2"/>
  <p:tag name="KSO_WM_UNIT_TEXT_FILL_FORE_SCHEMECOLOR_INDEX" val="7"/>
  <p:tag name="KSO_WM_UNIT_TEXT_FILL_TYPE" val="1"/>
</p:tagLst>
</file>

<file path=ppt/tags/tag44.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i"/>
  <p:tag name="KSO_WM_UNIT_INDEX" val="1_4"/>
  <p:tag name="KSO_WM_UNIT_ID" val="diagram160052_6*l_i*1_4"/>
  <p:tag name="KSO_WM_UNIT_CLEAR" val="1"/>
  <p:tag name="KSO_WM_UNIT_LAYERLEVEL" val="1_1"/>
  <p:tag name="KSO_WM_DIAGRAM_GROUP_CODE" val="l1-1"/>
  <p:tag name="KSO_WM_UNIT_LINE_FORE_SCHEMECOLOR_INDEX" val="14"/>
  <p:tag name="KSO_WM_UNIT_LINE_FILL_TYPE" val="2"/>
  <p:tag name="KSO_WM_UNIT_TEXT_FILL_FORE_SCHEMECOLOR_INDEX" val="2"/>
  <p:tag name="KSO_WM_UNIT_TEXT_FILL_TYPE" val="1"/>
</p:tagLst>
</file>

<file path=ppt/tags/tag45.xml><?xml version="1.0" encoding="utf-8"?>
<p:tagLst xmlns:p="http://schemas.openxmlformats.org/presentationml/2006/main">
  <p:tag name="KSO_WM_TAG_VERSION" val="1.0"/>
  <p:tag name="KSO_WM_BEAUTIFY_FLAG" val="#wm#"/>
  <p:tag name="KSO_WM_UNIT_TYPE" val="i"/>
  <p:tag name="KSO_WM_UNIT_ID" val="diagram160052_6*i*21"/>
  <p:tag name="KSO_WM_TEMPLATE_CATEGORY" val="diagram"/>
  <p:tag name="KSO_WM_TEMPLATE_INDEX" val="160052"/>
  <p:tag name="KSO_WM_UNIT_INDEX" val="21"/>
</p:tagLst>
</file>

<file path=ppt/tags/tag46.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h_a"/>
  <p:tag name="KSO_WM_UNIT_INDEX" val="1_4_1"/>
  <p:tag name="KSO_WM_UNIT_ID" val="diagram160052_6*l_h_a*1_4_1"/>
  <p:tag name="KSO_WM_UNIT_CLEAR" val="1"/>
  <p:tag name="KSO_WM_UNIT_LAYERLEVEL" val="1_1_1"/>
  <p:tag name="KSO_WM_UNIT_VALUE" val="2"/>
  <p:tag name="KSO_WM_UNIT_HIGHLIGHT" val="0"/>
  <p:tag name="KSO_WM_UNIT_COMPATIBLE" val="0"/>
  <p:tag name="KSO_WM_DIAGRAM_GROUP_CODE" val="l1-1"/>
  <p:tag name="KSO_WM_UNIT_PRESET_TEXT" val="04"/>
  <p:tag name="KSO_WM_UNIT_LINE_FORE_SCHEMECOLOR_INDEX" val="5"/>
  <p:tag name="KSO_WM_UNIT_LINE_FILL_TYPE" val="2"/>
  <p:tag name="KSO_WM_UNIT_TEXT_FILL_FORE_SCHEMECOLOR_INDEX" val="5"/>
  <p:tag name="KSO_WM_UNIT_TEXT_FILL_TYPE" val="1"/>
</p:tagLst>
</file>

<file path=ppt/tags/tag47.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i"/>
  <p:tag name="KSO_WM_UNIT_INDEX" val="1_5"/>
  <p:tag name="KSO_WM_UNIT_ID" val="diagram160052_6*l_i*1_5"/>
  <p:tag name="KSO_WM_UNIT_CLEAR" val="1"/>
  <p:tag name="KSO_WM_UNIT_LAYERLEVEL" val="1_1"/>
  <p:tag name="KSO_WM_DIAGRAM_GROUP_CODE" val="l1-1"/>
  <p:tag name="KSO_WM_UNIT_LINE_FORE_SCHEMECOLOR_INDEX" val="14"/>
  <p:tag name="KSO_WM_UNIT_LINE_FILL_TYPE" val="2"/>
  <p:tag name="KSO_WM_UNIT_TEXT_FILL_FORE_SCHEMECOLOR_INDEX" val="2"/>
  <p:tag name="KSO_WM_UNIT_TEXT_FILL_TYPE" val="1"/>
</p:tagLst>
</file>

<file path=ppt/tags/tag48.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i"/>
  <p:tag name="KSO_WM_UNIT_INDEX" val="1_6"/>
  <p:tag name="KSO_WM_UNIT_ID" val="diagram160052_6*l_i*1_6"/>
  <p:tag name="KSO_WM_UNIT_CLEAR" val="1"/>
  <p:tag name="KSO_WM_UNIT_LAYERLEVEL" val="1_1"/>
  <p:tag name="KSO_WM_DIAGRAM_GROUP_CODE" val="l1-1"/>
  <p:tag name="KSO_WM_UNIT_LINE_FORE_SCHEMECOLOR_INDEX" val="14"/>
  <p:tag name="KSO_WM_UNIT_LINE_FILL_TYPE" val="2"/>
</p:tagLst>
</file>

<file path=ppt/tags/tag49.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i"/>
  <p:tag name="KSO_WM_UNIT_INDEX" val="1_7"/>
  <p:tag name="KSO_WM_UNIT_ID" val="diagram160052_6*l_i*1_7"/>
  <p:tag name="KSO_WM_UNIT_CLEAR" val="1"/>
  <p:tag name="KSO_WM_UNIT_LAYERLEVEL" val="1_1"/>
  <p:tag name="KSO_WM_DIAGRAM_GROUP_CODE" val="l1-1"/>
  <p:tag name="KSO_WM_UNIT_LINE_FORE_SCHEMECOLOR_INDEX" val="14"/>
  <p:tag name="KSO_WM_UNIT_LINE_FILL_TYPE" val="2"/>
</p:tagLst>
</file>

<file path=ppt/tags/tag5.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i"/>
  <p:tag name="KSO_WM_UNIT_INDEX" val="1_2"/>
  <p:tag name="KSO_WM_UNIT_ID" val="diagram160061_3*m_i*1_2"/>
  <p:tag name="KSO_WM_UNIT_CLEAR" val="1"/>
  <p:tag name="KSO_WM_UNIT_LAYERLEVEL" val="1_1"/>
  <p:tag name="KSO_WM_DIAGRAM_GROUP_CODE" val="m1-1"/>
  <p:tag name="KSO_WM_UNIT_FILL_FORE_SCHEMECOLOR_INDEX" val="5"/>
  <p:tag name="KSO_WM_UNIT_FILL_TYPE" val="1"/>
</p:tagLst>
</file>

<file path=ppt/tags/tag50.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i"/>
  <p:tag name="KSO_WM_UNIT_INDEX" val="1_8"/>
  <p:tag name="KSO_WM_UNIT_ID" val="diagram160052_6*l_i*1_8"/>
  <p:tag name="KSO_WM_UNIT_CLEAR" val="1"/>
  <p:tag name="KSO_WM_UNIT_LAYERLEVEL" val="1_1"/>
  <p:tag name="KSO_WM_DIAGRAM_GROUP_CODE" val="l1-1"/>
  <p:tag name="KSO_WM_UNIT_LINE_FORE_SCHEMECOLOR_INDEX" val="14"/>
  <p:tag name="KSO_WM_UNIT_LINE_FILL_TYPE" val="2"/>
</p:tagLst>
</file>

<file path=ppt/tags/tag51.xml><?xml version="1.0" encoding="utf-8"?>
<p:tagLst xmlns:p="http://schemas.openxmlformats.org/presentationml/2006/main">
  <p:tag name="KSO_WM_TAG_VERSION" val="1.0"/>
  <p:tag name="KSO_WM_BEAUTIFY_FLAG" val="#wm#"/>
  <p:tag name="KSO_WM_UNIT_TYPE" val="i"/>
  <p:tag name="KSO_WM_UNIT_ID" val="diagram160052_6*i*29"/>
  <p:tag name="KSO_WM_TEMPLATE_CATEGORY" val="diagram"/>
  <p:tag name="KSO_WM_TEMPLATE_INDEX" val="160052"/>
  <p:tag name="KSO_WM_UNIT_INDEX" val="29"/>
</p:tagLst>
</file>

<file path=ppt/tags/tag52.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h_a"/>
  <p:tag name="KSO_WM_UNIT_INDEX" val="1_5_1"/>
  <p:tag name="KSO_WM_UNIT_ID" val="diagram160052_6*l_h_a*1_5_1"/>
  <p:tag name="KSO_WM_UNIT_CLEAR" val="1"/>
  <p:tag name="KSO_WM_UNIT_LAYERLEVEL" val="1_1_1"/>
  <p:tag name="KSO_WM_UNIT_VALUE" val="2"/>
  <p:tag name="KSO_WM_UNIT_HIGHLIGHT" val="0"/>
  <p:tag name="KSO_WM_UNIT_COMPATIBLE" val="0"/>
  <p:tag name="KSO_WM_DIAGRAM_GROUP_CODE" val="l1-1"/>
  <p:tag name="KSO_WM_UNIT_PRESET_TEXT" val="05"/>
  <p:tag name="KSO_WM_UNIT_LINE_FORE_SCHEMECOLOR_INDEX" val="6"/>
  <p:tag name="KSO_WM_UNIT_LINE_FILL_TYPE" val="2"/>
  <p:tag name="KSO_WM_UNIT_TEXT_FILL_FORE_SCHEMECOLOR_INDEX" val="6"/>
  <p:tag name="KSO_WM_UNIT_TEXT_FILL_TYPE" val="1"/>
</p:tagLst>
</file>

<file path=ppt/tags/tag53.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i"/>
  <p:tag name="KSO_WM_UNIT_INDEX" val="1_9"/>
  <p:tag name="KSO_WM_UNIT_ID" val="diagram160052_6*l_i*1_9"/>
  <p:tag name="KSO_WM_UNIT_CLEAR" val="1"/>
  <p:tag name="KSO_WM_UNIT_LAYERLEVEL" val="1_1"/>
  <p:tag name="KSO_WM_DIAGRAM_GROUP_CODE" val="l1-1"/>
  <p:tag name="KSO_WM_UNIT_LINE_FORE_SCHEMECOLOR_INDEX" val="14"/>
  <p:tag name="KSO_WM_UNIT_LINE_FILL_TYPE" val="2"/>
  <p:tag name="KSO_WM_UNIT_TEXT_FILL_FORE_SCHEMECOLOR_INDEX" val="2"/>
  <p:tag name="KSO_WM_UNIT_TEXT_FILL_TYPE" val="1"/>
</p:tagLst>
</file>

<file path=ppt/tags/tag54.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i"/>
  <p:tag name="KSO_WM_UNIT_INDEX" val="1_10"/>
  <p:tag name="KSO_WM_UNIT_ID" val="diagram160052_6*l_i*1_10"/>
  <p:tag name="KSO_WM_UNIT_CLEAR" val="1"/>
  <p:tag name="KSO_WM_UNIT_LAYERLEVEL" val="1_1"/>
  <p:tag name="KSO_WM_DIAGRAM_GROUP_CODE" val="l1-1"/>
  <p:tag name="KSO_WM_UNIT_LINE_FORE_SCHEMECOLOR_INDEX" val="14"/>
  <p:tag name="KSO_WM_UNIT_LINE_FILL_TYPE" val="2"/>
</p:tagLst>
</file>

<file path=ppt/tags/tag55.xml><?xml version="1.0" encoding="utf-8"?>
<p:tagLst xmlns:p="http://schemas.openxmlformats.org/presentationml/2006/main">
  <p:tag name="KSO_WM_TAG_VERSION" val="1.0"/>
  <p:tag name="KSO_WM_BEAUTIFY_FLAG" val="#wm#"/>
  <p:tag name="KSO_WM_UNIT_TYPE" val="i"/>
  <p:tag name="KSO_WM_UNIT_ID" val="diagram160052_6*i*35"/>
  <p:tag name="KSO_WM_TEMPLATE_CATEGORY" val="diagram"/>
  <p:tag name="KSO_WM_TEMPLATE_INDEX" val="160052"/>
  <p:tag name="KSO_WM_UNIT_INDEX" val="35"/>
</p:tagLst>
</file>

<file path=ppt/tags/tag56.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h_a"/>
  <p:tag name="KSO_WM_UNIT_INDEX" val="1_6_1"/>
  <p:tag name="KSO_WM_UNIT_ID" val="diagram160052_6*l_h_a*1_6_1"/>
  <p:tag name="KSO_WM_UNIT_CLEAR" val="1"/>
  <p:tag name="KSO_WM_UNIT_LAYERLEVEL" val="1_1_1"/>
  <p:tag name="KSO_WM_UNIT_VALUE" val="2"/>
  <p:tag name="KSO_WM_UNIT_HIGHLIGHT" val="0"/>
  <p:tag name="KSO_WM_UNIT_COMPATIBLE" val="0"/>
  <p:tag name="KSO_WM_DIAGRAM_GROUP_CODE" val="l1-1"/>
  <p:tag name="KSO_WM_UNIT_PRESET_TEXT" val="06"/>
  <p:tag name="KSO_WM_UNIT_LINE_FORE_SCHEMECOLOR_INDEX" val="7"/>
  <p:tag name="KSO_WM_UNIT_LINE_FILL_TYPE" val="2"/>
  <p:tag name="KSO_WM_UNIT_TEXT_FILL_FORE_SCHEMECOLOR_INDEX" val="7"/>
  <p:tag name="KSO_WM_UNIT_TEXT_FILL_TYPE" val="1"/>
</p:tagLst>
</file>

<file path=ppt/tags/tag57.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i"/>
  <p:tag name="KSO_WM_UNIT_INDEX" val="1_11"/>
  <p:tag name="KSO_WM_UNIT_ID" val="diagram160052_6*l_i*1_11"/>
  <p:tag name="KSO_WM_UNIT_CLEAR" val="1"/>
  <p:tag name="KSO_WM_UNIT_LAYERLEVEL" val="1_1"/>
  <p:tag name="KSO_WM_DIAGRAM_GROUP_CODE" val="l1-1"/>
  <p:tag name="KSO_WM_UNIT_LINE_FORE_SCHEMECOLOR_INDEX" val="14"/>
  <p:tag name="KSO_WM_UNIT_LINE_FILL_TYPE" val="2"/>
  <p:tag name="KSO_WM_UNIT_TEXT_FILL_FORE_SCHEMECOLOR_INDEX" val="2"/>
  <p:tag name="KSO_WM_UNIT_TEXT_FILL_TYPE" val="1"/>
</p:tagLst>
</file>

<file path=ppt/tags/tag58.xml><?xml version="1.0" encoding="utf-8"?>
<p:tagLst xmlns:p="http://schemas.openxmlformats.org/presentationml/2006/main">
  <p:tag name="KSO_WM_TAG_VERSION" val="1.0"/>
  <p:tag name="KSO_WM_BEAUTIFY_FLAG" val="#wm#"/>
  <p:tag name="KSO_WM_TEMPLATE_CATEGORY" val="diagram"/>
  <p:tag name="KSO_WM_TEMPLATE_INDEX" val="160052"/>
  <p:tag name="KSO_WM_UNIT_TYPE" val="l_h_f"/>
  <p:tag name="KSO_WM_UNIT_INDEX" val="1_6_1"/>
  <p:tag name="KSO_WM_UNIT_ID" val="diagram160052_6*l_h_f*1_6_1"/>
  <p:tag name="KSO_WM_UNIT_CLEAR" val="1"/>
  <p:tag name="KSO_WM_UNIT_LAYERLEVEL" val="1_1_1"/>
  <p:tag name="KSO_WM_UNIT_VALUE" val="23"/>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59.xml><?xml version="1.0" encoding="utf-8"?>
<p:tagLst xmlns:p="http://schemas.openxmlformats.org/presentationml/2006/main">
  <p:tag name="KSO_WM_TAG_VERSION" val="1.0"/>
  <p:tag name="KSO_WM_BEAUTIFY_FLAG" val="#wm#"/>
  <p:tag name="KSO_WM_UNIT_TYPE" val="i"/>
  <p:tag name="KSO_WM_UNIT_ID" val="diagram160400_6*i*1"/>
  <p:tag name="KSO_WM_TEMPLATE_CATEGORY" val="diagram"/>
  <p:tag name="KSO_WM_TEMPLATE_INDEX" val="160400"/>
  <p:tag name="KSO_WM_UNIT_INDEX" val="1"/>
</p:tagLst>
</file>

<file path=ppt/tags/tag6.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h_f"/>
  <p:tag name="KSO_WM_UNIT_INDEX" val="1_1_1"/>
  <p:tag name="KSO_WM_UNIT_ID" val="diagram160061_3*m_h_f*1_1_1"/>
  <p:tag name="KSO_WM_UNIT_CLEAR" val="1"/>
  <p:tag name="KSO_WM_UNIT_LAYERLEVEL" val="1_1_1"/>
  <p:tag name="KSO_WM_UNIT_VALUE" val="50"/>
  <p:tag name="KSO_WM_UNIT_HIGHLIGHT" val="0"/>
  <p:tag name="KSO_WM_UNIT_COMPATIBLE" val="0"/>
  <p:tag name="KSO_WM_UNIT_PRESET_TEXT_INDEX" val="4"/>
  <p:tag name="KSO_WM_UNIT_PRESET_TEXT_LEN" val="80"/>
  <p:tag name="KSO_WM_DIAGRAM_GROUP_CODE" val="m1-1"/>
  <p:tag name="KSO_WM_UNIT_TEXT_FILL_FORE_SCHEMECOLOR_INDEX" val="5"/>
  <p:tag name="KSO_WM_UNIT_TEXT_FILL_TYPE" val="1"/>
</p:tagLst>
</file>

<file path=ppt/tags/tag60.xml><?xml version="1.0" encoding="utf-8"?>
<p:tagLst xmlns:p="http://schemas.openxmlformats.org/presentationml/2006/main">
  <p:tag name="KSO_WM_TEMPLATE_CATEGORY" val="diagram"/>
  <p:tag name="KSO_WM_TEMPLATE_INDEX" val="160400"/>
  <p:tag name="KSO_WM_UNIT_TYPE" val="l_i"/>
  <p:tag name="KSO_WM_UNIT_INDEX" val="1_1"/>
  <p:tag name="KSO_WM_UNIT_ID" val="diagram160400_6*l_i*1_1"/>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61.xml><?xml version="1.0" encoding="utf-8"?>
<p:tagLst xmlns:p="http://schemas.openxmlformats.org/presentationml/2006/main">
  <p:tag name="KSO_WM_TEMPLATE_CATEGORY" val="diagram"/>
  <p:tag name="KSO_WM_TEMPLATE_INDEX" val="160400"/>
  <p:tag name="KSO_WM_UNIT_TYPE" val="l_i"/>
  <p:tag name="KSO_WM_UNIT_INDEX" val="1_2"/>
  <p:tag name="KSO_WM_UNIT_ID" val="diagram160400_6*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62.xml><?xml version="1.0" encoding="utf-8"?>
<p:tagLst xmlns:p="http://schemas.openxmlformats.org/presentationml/2006/main">
  <p:tag name="KSO_WM_TEMPLATE_CATEGORY" val="diagram"/>
  <p:tag name="KSO_WM_TEMPLATE_INDEX" val="160400"/>
  <p:tag name="KSO_WM_UNIT_TYPE" val="l_h_f"/>
  <p:tag name="KSO_WM_UNIT_INDEX" val="1_1_1"/>
  <p:tag name="KSO_WM_UNIT_ID" val="diagram160400_6*l_h_f*1_1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6"/>
  <p:tag name="KSO_WM_TAG_VERSION" val="1.0"/>
  <p:tag name="KSO_WM_DIAGRAM_GROUP_CODE" val="l1-1"/>
  <p:tag name="KSO_WM_UNIT_TEXT_FILL_FORE_SCHEMECOLOR_INDEX" val="5"/>
  <p:tag name="KSO_WM_UNIT_TEXT_FILL_TYPE" val="1"/>
</p:tagLst>
</file>

<file path=ppt/tags/tag63.xml><?xml version="1.0" encoding="utf-8"?>
<p:tagLst xmlns:p="http://schemas.openxmlformats.org/presentationml/2006/main">
  <p:tag name="KSO_WM_TAG_VERSION" val="1.0"/>
  <p:tag name="KSO_WM_BEAUTIFY_FLAG" val="#wm#"/>
  <p:tag name="KSO_WM_UNIT_TYPE" val="i"/>
  <p:tag name="KSO_WM_UNIT_ID" val="diagram160400_6*i*8"/>
  <p:tag name="KSO_WM_TEMPLATE_CATEGORY" val="diagram"/>
  <p:tag name="KSO_WM_TEMPLATE_INDEX" val="160400"/>
  <p:tag name="KSO_WM_UNIT_INDEX" val="8"/>
</p:tagLst>
</file>

<file path=ppt/tags/tag64.xml><?xml version="1.0" encoding="utf-8"?>
<p:tagLst xmlns:p="http://schemas.openxmlformats.org/presentationml/2006/main">
  <p:tag name="KSO_WM_TEMPLATE_CATEGORY" val="diagram"/>
  <p:tag name="KSO_WM_TEMPLATE_INDEX" val="160400"/>
  <p:tag name="KSO_WM_UNIT_TYPE" val="l_i"/>
  <p:tag name="KSO_WM_UNIT_INDEX" val="1_3"/>
  <p:tag name="KSO_WM_UNIT_ID" val="diagram160400_6*l_i*1_3"/>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65.xml><?xml version="1.0" encoding="utf-8"?>
<p:tagLst xmlns:p="http://schemas.openxmlformats.org/presentationml/2006/main">
  <p:tag name="KSO_WM_TEMPLATE_CATEGORY" val="diagram"/>
  <p:tag name="KSO_WM_TEMPLATE_INDEX" val="160400"/>
  <p:tag name="KSO_WM_UNIT_TYPE" val="l_i"/>
  <p:tag name="KSO_WM_UNIT_INDEX" val="1_4"/>
  <p:tag name="KSO_WM_UNIT_ID" val="diagram160400_6*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66.xml><?xml version="1.0" encoding="utf-8"?>
<p:tagLst xmlns:p="http://schemas.openxmlformats.org/presentationml/2006/main">
  <p:tag name="KSO_WM_TEMPLATE_CATEGORY" val="diagram"/>
  <p:tag name="KSO_WM_TEMPLATE_INDEX" val="160400"/>
  <p:tag name="KSO_WM_UNIT_TYPE" val="l_h_f"/>
  <p:tag name="KSO_WM_UNIT_INDEX" val="1_2_1"/>
  <p:tag name="KSO_WM_UNIT_ID" val="diagram160400_6*l_h_f*1_2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6"/>
  <p:tag name="KSO_WM_TAG_VERSION" val="1.0"/>
  <p:tag name="KSO_WM_DIAGRAM_GROUP_CODE" val="l1-1"/>
  <p:tag name="KSO_WM_UNIT_TEXT_FILL_FORE_SCHEMECOLOR_INDEX" val="5"/>
  <p:tag name="KSO_WM_UNIT_TEXT_FILL_TYPE" val="1"/>
</p:tagLst>
</file>

<file path=ppt/tags/tag67.xml><?xml version="1.0" encoding="utf-8"?>
<p:tagLst xmlns:p="http://schemas.openxmlformats.org/presentationml/2006/main">
  <p:tag name="KSO_WM_TAG_VERSION" val="1.0"/>
  <p:tag name="KSO_WM_BEAUTIFY_FLAG" val="#wm#"/>
  <p:tag name="KSO_WM_UNIT_TYPE" val="i"/>
  <p:tag name="KSO_WM_UNIT_ID" val="diagram160400_6*i*15"/>
  <p:tag name="KSO_WM_TEMPLATE_CATEGORY" val="diagram"/>
  <p:tag name="KSO_WM_TEMPLATE_INDEX" val="160400"/>
  <p:tag name="KSO_WM_UNIT_INDEX" val="15"/>
</p:tagLst>
</file>

<file path=ppt/tags/tag68.xml><?xml version="1.0" encoding="utf-8"?>
<p:tagLst xmlns:p="http://schemas.openxmlformats.org/presentationml/2006/main">
  <p:tag name="KSO_WM_TEMPLATE_CATEGORY" val="diagram"/>
  <p:tag name="KSO_WM_TEMPLATE_INDEX" val="160400"/>
  <p:tag name="KSO_WM_UNIT_TYPE" val="l_i"/>
  <p:tag name="KSO_WM_UNIT_INDEX" val="1_5"/>
  <p:tag name="KSO_WM_UNIT_ID" val="diagram160400_6*l_i*1_5"/>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69.xml><?xml version="1.0" encoding="utf-8"?>
<p:tagLst xmlns:p="http://schemas.openxmlformats.org/presentationml/2006/main">
  <p:tag name="KSO_WM_TEMPLATE_CATEGORY" val="diagram"/>
  <p:tag name="KSO_WM_TEMPLATE_INDEX" val="160400"/>
  <p:tag name="KSO_WM_UNIT_TYPE" val="l_i"/>
  <p:tag name="KSO_WM_UNIT_INDEX" val="1_6"/>
  <p:tag name="KSO_WM_UNIT_ID" val="diagram160400_6*l_i*1_6"/>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7.xml><?xml version="1.0" encoding="utf-8"?>
<p:tagLst xmlns:p="http://schemas.openxmlformats.org/presentationml/2006/main">
  <p:tag name="KSO_WM_TAG_VERSION" val="1.0"/>
  <p:tag name="KSO_WM_BEAUTIFY_FLAG" val="#wm#"/>
  <p:tag name="KSO_WM_UNIT_TYPE" val="i"/>
  <p:tag name="KSO_WM_UNIT_ID" val="diagram160061_3*i*6"/>
  <p:tag name="KSO_WM_TEMPLATE_CATEGORY" val="diagram"/>
  <p:tag name="KSO_WM_TEMPLATE_INDEX" val="160061"/>
  <p:tag name="KSO_WM_UNIT_INDEX" val="6"/>
</p:tagLst>
</file>

<file path=ppt/tags/tag70.xml><?xml version="1.0" encoding="utf-8"?>
<p:tagLst xmlns:p="http://schemas.openxmlformats.org/presentationml/2006/main">
  <p:tag name="KSO_WM_TEMPLATE_CATEGORY" val="diagram"/>
  <p:tag name="KSO_WM_TEMPLATE_INDEX" val="160400"/>
  <p:tag name="KSO_WM_UNIT_TYPE" val="l_h_f"/>
  <p:tag name="KSO_WM_UNIT_INDEX" val="1_3_1"/>
  <p:tag name="KSO_WM_UNIT_ID" val="diagram160400_6*l_h_f*1_3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6"/>
  <p:tag name="KSO_WM_TAG_VERSION" val="1.0"/>
  <p:tag name="KSO_WM_DIAGRAM_GROUP_CODE" val="l1-1"/>
  <p:tag name="KSO_WM_UNIT_TEXT_FILL_FORE_SCHEMECOLOR_INDEX" val="5"/>
  <p:tag name="KSO_WM_UNIT_TEXT_FILL_TYPE" val="1"/>
</p:tagLst>
</file>

<file path=ppt/tags/tag71.xml><?xml version="1.0" encoding="utf-8"?>
<p:tagLst xmlns:p="http://schemas.openxmlformats.org/presentationml/2006/main">
  <p:tag name="KSO_WM_TAG_VERSION" val="1.0"/>
  <p:tag name="KSO_WM_BEAUTIFY_FLAG" val="#wm#"/>
  <p:tag name="KSO_WM_UNIT_TYPE" val="i"/>
  <p:tag name="KSO_WM_UNIT_ID" val="diagram160400_6*i*22"/>
  <p:tag name="KSO_WM_TEMPLATE_CATEGORY" val="diagram"/>
  <p:tag name="KSO_WM_TEMPLATE_INDEX" val="160400"/>
  <p:tag name="KSO_WM_UNIT_INDEX" val="22"/>
</p:tagLst>
</file>

<file path=ppt/tags/tag72.xml><?xml version="1.0" encoding="utf-8"?>
<p:tagLst xmlns:p="http://schemas.openxmlformats.org/presentationml/2006/main">
  <p:tag name="KSO_WM_TEMPLATE_CATEGORY" val="diagram"/>
  <p:tag name="KSO_WM_TEMPLATE_INDEX" val="160400"/>
  <p:tag name="KSO_WM_UNIT_TYPE" val="l_i"/>
  <p:tag name="KSO_WM_UNIT_INDEX" val="1_7"/>
  <p:tag name="KSO_WM_UNIT_ID" val="diagram160400_6*l_i*1_7"/>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73.xml><?xml version="1.0" encoding="utf-8"?>
<p:tagLst xmlns:p="http://schemas.openxmlformats.org/presentationml/2006/main">
  <p:tag name="KSO_WM_TEMPLATE_CATEGORY" val="diagram"/>
  <p:tag name="KSO_WM_TEMPLATE_INDEX" val="160400"/>
  <p:tag name="KSO_WM_UNIT_TYPE" val="l_i"/>
  <p:tag name="KSO_WM_UNIT_INDEX" val="1_8"/>
  <p:tag name="KSO_WM_UNIT_ID" val="diagram160400_6*l_i*1_8"/>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74.xml><?xml version="1.0" encoding="utf-8"?>
<p:tagLst xmlns:p="http://schemas.openxmlformats.org/presentationml/2006/main">
  <p:tag name="KSO_WM_TEMPLATE_CATEGORY" val="diagram"/>
  <p:tag name="KSO_WM_TEMPLATE_INDEX" val="160400"/>
  <p:tag name="KSO_WM_UNIT_TYPE" val="l_h_f"/>
  <p:tag name="KSO_WM_UNIT_INDEX" val="1_4_1"/>
  <p:tag name="KSO_WM_UNIT_ID" val="diagram160400_6*l_h_f*1_4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6"/>
  <p:tag name="KSO_WM_TAG_VERSION" val="1.0"/>
  <p:tag name="KSO_WM_DIAGRAM_GROUP_CODE" val="l1-1"/>
  <p:tag name="KSO_WM_UNIT_TEXT_FILL_FORE_SCHEMECOLOR_INDEX" val="5"/>
  <p:tag name="KSO_WM_UNIT_TEXT_FILL_TYPE" val="1"/>
</p:tagLst>
</file>

<file path=ppt/tags/tag75.xml><?xml version="1.0" encoding="utf-8"?>
<p:tagLst xmlns:p="http://schemas.openxmlformats.org/presentationml/2006/main">
  <p:tag name="KSO_WM_TAG_VERSION" val="1.0"/>
  <p:tag name="KSO_WM_BEAUTIFY_FLAG" val="#wm#"/>
  <p:tag name="KSO_WM_UNIT_TYPE" val="i"/>
  <p:tag name="KSO_WM_UNIT_ID" val="diagram160400_6*i*29"/>
  <p:tag name="KSO_WM_TEMPLATE_CATEGORY" val="diagram"/>
  <p:tag name="KSO_WM_TEMPLATE_INDEX" val="160400"/>
  <p:tag name="KSO_WM_UNIT_INDEX" val="29"/>
</p:tagLst>
</file>

<file path=ppt/tags/tag76.xml><?xml version="1.0" encoding="utf-8"?>
<p:tagLst xmlns:p="http://schemas.openxmlformats.org/presentationml/2006/main">
  <p:tag name="KSO_WM_TEMPLATE_CATEGORY" val="diagram"/>
  <p:tag name="KSO_WM_TEMPLATE_INDEX" val="160400"/>
  <p:tag name="KSO_WM_UNIT_TYPE" val="l_i"/>
  <p:tag name="KSO_WM_UNIT_INDEX" val="1_9"/>
  <p:tag name="KSO_WM_UNIT_ID" val="diagram160400_6*l_i*1_9"/>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77.xml><?xml version="1.0" encoding="utf-8"?>
<p:tagLst xmlns:p="http://schemas.openxmlformats.org/presentationml/2006/main">
  <p:tag name="KSO_WM_TEMPLATE_CATEGORY" val="diagram"/>
  <p:tag name="KSO_WM_TEMPLATE_INDEX" val="160400"/>
  <p:tag name="KSO_WM_UNIT_TYPE" val="l_i"/>
  <p:tag name="KSO_WM_UNIT_INDEX" val="1_10"/>
  <p:tag name="KSO_WM_UNIT_ID" val="diagram160400_6*l_i*1_10"/>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78.xml><?xml version="1.0" encoding="utf-8"?>
<p:tagLst xmlns:p="http://schemas.openxmlformats.org/presentationml/2006/main">
  <p:tag name="KSO_WM_TEMPLATE_CATEGORY" val="diagram"/>
  <p:tag name="KSO_WM_TEMPLATE_INDEX" val="160400"/>
  <p:tag name="KSO_WM_UNIT_TYPE" val="l_h_f"/>
  <p:tag name="KSO_WM_UNIT_INDEX" val="1_5_1"/>
  <p:tag name="KSO_WM_UNIT_ID" val="diagram160400_6*l_h_f*1_5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6"/>
  <p:tag name="KSO_WM_TAG_VERSION" val="1.0"/>
  <p:tag name="KSO_WM_DIAGRAM_GROUP_CODE" val="l1-1"/>
  <p:tag name="KSO_WM_UNIT_TEXT_FILL_FORE_SCHEMECOLOR_INDEX" val="5"/>
  <p:tag name="KSO_WM_UNIT_TEXT_FILL_TYPE" val="1"/>
</p:tagLst>
</file>

<file path=ppt/tags/tag79.xml><?xml version="1.0" encoding="utf-8"?>
<p:tagLst xmlns:p="http://schemas.openxmlformats.org/presentationml/2006/main">
  <p:tag name="KSO_WM_TAG_VERSION" val="1.0"/>
  <p:tag name="KSO_WM_BEAUTIFY_FLAG" val="#wm#"/>
  <p:tag name="KSO_WM_UNIT_TYPE" val="i"/>
  <p:tag name="KSO_WM_UNIT_ID" val="diagram160400_6*i*36"/>
  <p:tag name="KSO_WM_TEMPLATE_CATEGORY" val="diagram"/>
  <p:tag name="KSO_WM_TEMPLATE_INDEX" val="160400"/>
  <p:tag name="KSO_WM_UNIT_INDEX" val="36"/>
</p:tagLst>
</file>

<file path=ppt/tags/tag8.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h_f"/>
  <p:tag name="KSO_WM_UNIT_INDEX" val="1_2_1"/>
  <p:tag name="KSO_WM_UNIT_ID" val="diagram160061_3*m_h_f*1_2_1"/>
  <p:tag name="KSO_WM_UNIT_CLEAR" val="1"/>
  <p:tag name="KSO_WM_UNIT_LAYERLEVEL" val="1_1_1"/>
  <p:tag name="KSO_WM_UNIT_VALUE" val="50"/>
  <p:tag name="KSO_WM_UNIT_HIGHLIGHT" val="0"/>
  <p:tag name="KSO_WM_UNIT_COMPATIBLE" val="0"/>
  <p:tag name="KSO_WM_UNIT_PRESET_TEXT_INDEX" val="4"/>
  <p:tag name="KSO_WM_UNIT_PRESET_TEXT_LEN" val="80"/>
  <p:tag name="KSO_WM_DIAGRAM_GROUP_CODE" val="m1-1"/>
  <p:tag name="KSO_WM_UNIT_TEXT_FILL_FORE_SCHEMECOLOR_INDEX" val="6"/>
  <p:tag name="KSO_WM_UNIT_TEXT_FILL_TYPE" val="1"/>
</p:tagLst>
</file>

<file path=ppt/tags/tag80.xml><?xml version="1.0" encoding="utf-8"?>
<p:tagLst xmlns:p="http://schemas.openxmlformats.org/presentationml/2006/main">
  <p:tag name="KSO_WM_TEMPLATE_CATEGORY" val="diagram"/>
  <p:tag name="KSO_WM_TEMPLATE_INDEX" val="160400"/>
  <p:tag name="KSO_WM_UNIT_TYPE" val="l_i"/>
  <p:tag name="KSO_WM_UNIT_INDEX" val="1_11"/>
  <p:tag name="KSO_WM_UNIT_ID" val="diagram160400_6*l_i*1_11"/>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81.xml><?xml version="1.0" encoding="utf-8"?>
<p:tagLst xmlns:p="http://schemas.openxmlformats.org/presentationml/2006/main">
  <p:tag name="KSO_WM_TEMPLATE_CATEGORY" val="diagram"/>
  <p:tag name="KSO_WM_TEMPLATE_INDEX" val="160400"/>
  <p:tag name="KSO_WM_UNIT_TYPE" val="l_i"/>
  <p:tag name="KSO_WM_UNIT_INDEX" val="1_12"/>
  <p:tag name="KSO_WM_UNIT_ID" val="diagram160400_6*l_i*1_1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82.xml><?xml version="1.0" encoding="utf-8"?>
<p:tagLst xmlns:p="http://schemas.openxmlformats.org/presentationml/2006/main">
  <p:tag name="KSO_WM_TEMPLATE_CATEGORY" val="diagram"/>
  <p:tag name="KSO_WM_TEMPLATE_INDEX" val="160400"/>
  <p:tag name="KSO_WM_UNIT_TYPE" val="l_h_f"/>
  <p:tag name="KSO_WM_UNIT_INDEX" val="1_6_1"/>
  <p:tag name="KSO_WM_UNIT_ID" val="diagram160400_6*l_h_f*1_6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6"/>
  <p:tag name="KSO_WM_TAG_VERSION" val="1.0"/>
  <p:tag name="KSO_WM_DIAGRAM_GROUP_CODE" val="l1-1"/>
  <p:tag name="KSO_WM_UNIT_TEXT_FILL_FORE_SCHEMECOLOR_INDEX" val="5"/>
  <p:tag name="KSO_WM_UNIT_TEXT_FILL_TYPE" val="1"/>
</p:tagLst>
</file>

<file path=ppt/tags/tag83.xml><?xml version="1.0" encoding="utf-8"?>
<p:tagLst xmlns:p="http://schemas.openxmlformats.org/presentationml/2006/main">
  <p:tag name="KSO_WM_TAG_VERSION" val="1.0"/>
  <p:tag name="KSO_WM_BEAUTIFY_FLAG" val="#wm#"/>
  <p:tag name="KSO_WM_UNIT_TYPE" val="i"/>
  <p:tag name="KSO_WM_UNIT_ID" val="diagram160400_6*i*36"/>
  <p:tag name="KSO_WM_TEMPLATE_CATEGORY" val="diagram"/>
  <p:tag name="KSO_WM_TEMPLATE_INDEX" val="160400"/>
  <p:tag name="KSO_WM_UNIT_INDEX" val="36"/>
</p:tagLst>
</file>

<file path=ppt/tags/tag84.xml><?xml version="1.0" encoding="utf-8"?>
<p:tagLst xmlns:p="http://schemas.openxmlformats.org/presentationml/2006/main">
  <p:tag name="KSO_WM_TEMPLATE_CATEGORY" val="diagram"/>
  <p:tag name="KSO_WM_TEMPLATE_INDEX" val="160400"/>
  <p:tag name="KSO_WM_UNIT_TYPE" val="l_i"/>
  <p:tag name="KSO_WM_UNIT_INDEX" val="1_11"/>
  <p:tag name="KSO_WM_UNIT_ID" val="diagram160400_6*l_i*1_11"/>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85.xml><?xml version="1.0" encoding="utf-8"?>
<p:tagLst xmlns:p="http://schemas.openxmlformats.org/presentationml/2006/main">
  <p:tag name="KSO_WM_TEMPLATE_CATEGORY" val="diagram"/>
  <p:tag name="KSO_WM_TEMPLATE_INDEX" val="160400"/>
  <p:tag name="KSO_WM_UNIT_TYPE" val="l_i"/>
  <p:tag name="KSO_WM_UNIT_INDEX" val="1_12"/>
  <p:tag name="KSO_WM_UNIT_ID" val="diagram160400_6*l_i*1_1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86.xml><?xml version="1.0" encoding="utf-8"?>
<p:tagLst xmlns:p="http://schemas.openxmlformats.org/presentationml/2006/main">
  <p:tag name="KSO_WM_TEMPLATE_CATEGORY" val="diagram"/>
  <p:tag name="KSO_WM_TEMPLATE_INDEX" val="160400"/>
  <p:tag name="KSO_WM_UNIT_TYPE" val="l_h_f"/>
  <p:tag name="KSO_WM_UNIT_INDEX" val="1_6_1"/>
  <p:tag name="KSO_WM_UNIT_ID" val="diagram160400_6*l_h_f*1_6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6"/>
  <p:tag name="KSO_WM_TAG_VERSION" val="1.0"/>
  <p:tag name="KSO_WM_DIAGRAM_GROUP_CODE" val="l1-1"/>
  <p:tag name="KSO_WM_UNIT_TEXT_FILL_FORE_SCHEMECOLOR_INDEX" val="5"/>
  <p:tag name="KSO_WM_UNIT_TEXT_FILL_TYPE" val="1"/>
</p:tagLst>
</file>

<file path=ppt/tags/tag87.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1"/>
  <p:tag name="KSO_WM_UNIT_ID" val="diagram160835_2*l_i*1_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88.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2"/>
  <p:tag name="KSO_WM_UNIT_ID" val="diagram160835_2*l_i*1_2"/>
  <p:tag name="KSO_WM_UNIT_LAYERLEVEL" val="1_1"/>
  <p:tag name="KSO_WM_DIAGRAM_GROUP_CODE" val="l1-1"/>
  <p:tag name="KSO_WM_UNIT_TEXT_FILL_FORE_SCHEMECOLOR_INDEX" val="14"/>
  <p:tag name="KSO_WM_UNIT_TEXT_FILL_TYPE" val="1"/>
</p:tagLst>
</file>

<file path=ppt/tags/tag89.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3"/>
  <p:tag name="KSO_WM_UNIT_ID" val="diagram160835_2*l_i*1_3"/>
  <p:tag name="KSO_WM_UNIT_LAYERLEVEL" val="1_1"/>
  <p:tag name="KSO_WM_DIAGRAM_GROUP_CODE" val="l1-1"/>
  <p:tag name="KSO_WM_UNIT_FILL_FORE_SCHEMECOLOR_INDEX" val="6"/>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i"/>
  <p:tag name="KSO_WM_UNIT_INDEX" val="1_3"/>
  <p:tag name="KSO_WM_UNIT_ID" val="diagram160061_3*m_i*1_3"/>
  <p:tag name="KSO_WM_UNIT_CLEAR" val="1"/>
  <p:tag name="KSO_WM_UNIT_LAYERLEVEL" val="1_1"/>
  <p:tag name="KSO_WM_DIAGRAM_GROUP_CODE" val="m1-1"/>
  <p:tag name="KSO_WM_UNIT_FILL_FORE_SCHEMECOLOR_INDEX" val="6"/>
  <p:tag name="KSO_WM_UNIT_FILL_TYPE" val="1"/>
</p:tagLst>
</file>

<file path=ppt/tags/tag90.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4"/>
  <p:tag name="KSO_WM_UNIT_ID" val="diagram160835_2*l_i*1_4"/>
  <p:tag name="KSO_WM_UNIT_LAYERLEVEL" val="1_1"/>
  <p:tag name="KSO_WM_DIAGRAM_GROUP_CODE" val="l1-1"/>
  <p:tag name="KSO_WM_UNIT_TEXT_FILL_FORE_SCHEMECOLOR_INDEX" val="14"/>
  <p:tag name="KSO_WM_UNIT_TEXT_FILL_TYPE" val="1"/>
</p:tagLst>
</file>

<file path=ppt/tags/tag91.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2_1"/>
  <p:tag name="KSO_WM_UNIT_ID" val="diagram160835_2*l_h_f*1_2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Lst>
</file>

<file path=ppt/tags/tag92.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1_1"/>
  <p:tag name="KSO_WM_UNIT_ID" val="diagram160835_2*l_h_f*1_1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Lst>
</file>

<file path=ppt/tags/tag93.xml><?xml version="1.0" encoding="utf-8"?>
<p:tagLst xmlns:p="http://schemas.openxmlformats.org/presentationml/2006/main">
  <p:tag name="KSO_WM_TAG_VERSION" val="1.0"/>
  <p:tag name="KSO_WM_BEAUTIFY_FLAG" val="#wm#"/>
  <p:tag name="KSO_WM_UNIT_TYPE" val="i"/>
  <p:tag name="KSO_WM_UNIT_ID" val="diagram160673_2*i*0"/>
  <p:tag name="KSO_WM_TEMPLATE_CATEGORY" val="diagram"/>
  <p:tag name="KSO_WM_TEMPLATE_INDEX" val="160673"/>
  <p:tag name="KSO_WM_UNIT_INDEX" val="0"/>
</p:tagLst>
</file>

<file path=ppt/tags/tag94.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h_f"/>
  <p:tag name="KSO_WM_UNIT_INDEX" val="1_1_1"/>
  <p:tag name="KSO_WM_UNIT_ID" val="diagram160673_2*l_h_f*1_1_1"/>
  <p:tag name="KSO_WM_UNIT_CLEAR" val="1"/>
  <p:tag name="KSO_WM_UNIT_LAYERLEVEL" val="1_1_1"/>
  <p:tag name="KSO_WM_UNIT_VALUE" val="91"/>
  <p:tag name="KSO_WM_UNIT_HIGHLIGHT" val="0"/>
  <p:tag name="KSO_WM_UNIT_COMPATIBLE" val="0"/>
  <p:tag name="KSO_WM_UNIT_PRESET_TEXT_INDEX" val="4"/>
  <p:tag name="KSO_WM_UNIT_PRESET_TEXT_LEN" val="12"/>
  <p:tag name="KSO_WM_DIAGRAM_GROUP_CODE" val="l1-1"/>
  <p:tag name="KSO_WM_UNIT_FILL_FORE_SCHEMECOLOR_INDEX" val="5"/>
  <p:tag name="KSO_WM_UNIT_FILL_TYPE" val="1"/>
  <p:tag name="KSO_WM_UNIT_TEXT_FILL_FORE_SCHEMECOLOR_INDEX" val="5"/>
  <p:tag name="KSO_WM_UNIT_TEXT_FILL_TYPE" val="1"/>
</p:tagLst>
</file>

<file path=ppt/tags/tag95.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1"/>
  <p:tag name="KSO_WM_UNIT_ID" val="diagram160673_2*l_i*1_1"/>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96.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2"/>
  <p:tag name="KSO_WM_UNIT_ID" val="diagram160673_2*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97.xml><?xml version="1.0" encoding="utf-8"?>
<p:tagLst xmlns:p="http://schemas.openxmlformats.org/presentationml/2006/main">
  <p:tag name="KSO_WM_TAG_VERSION" val="1.0"/>
  <p:tag name="KSO_WM_BEAUTIFY_FLAG" val="#wm#"/>
  <p:tag name="KSO_WM_UNIT_TYPE" val="i"/>
  <p:tag name="KSO_WM_UNIT_ID" val="diagram160673_2*i*7"/>
  <p:tag name="KSO_WM_TEMPLATE_CATEGORY" val="diagram"/>
  <p:tag name="KSO_WM_TEMPLATE_INDEX" val="160673"/>
  <p:tag name="KSO_WM_UNIT_INDEX" val="7"/>
</p:tagLst>
</file>

<file path=ppt/tags/tag98.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h_f"/>
  <p:tag name="KSO_WM_UNIT_INDEX" val="1_2_1"/>
  <p:tag name="KSO_WM_UNIT_ID" val="diagram160673_2*l_h_f*1_2_1"/>
  <p:tag name="KSO_WM_UNIT_CLEAR" val="1"/>
  <p:tag name="KSO_WM_UNIT_LAYERLEVEL" val="1_1_1"/>
  <p:tag name="KSO_WM_UNIT_VALUE" val="91"/>
  <p:tag name="KSO_WM_UNIT_HIGHLIGHT" val="0"/>
  <p:tag name="KSO_WM_UNIT_COMPATIBLE" val="0"/>
  <p:tag name="KSO_WM_UNIT_PRESET_TEXT_INDEX" val="4"/>
  <p:tag name="KSO_WM_UNIT_PRESET_TEXT_LEN" val="12"/>
  <p:tag name="KSO_WM_DIAGRAM_GROUP_CODE" val="l1-1"/>
  <p:tag name="KSO_WM_UNIT_FILL_FORE_SCHEMECOLOR_INDEX" val="5"/>
  <p:tag name="KSO_WM_UNIT_FILL_TYPE" val="1"/>
  <p:tag name="KSO_WM_UNIT_TEXT_FILL_FORE_SCHEMECOLOR_INDEX" val="5"/>
  <p:tag name="KSO_WM_UNIT_TEXT_FILL_TYPE" val="1"/>
</p:tagLst>
</file>

<file path=ppt/tags/tag99.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3"/>
  <p:tag name="KSO_WM_UNIT_ID" val="diagram160673_2*l_i*1_3"/>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heme/theme1.xml><?xml version="1.0" encoding="utf-8"?>
<a:theme xmlns:a="http://schemas.openxmlformats.org/drawingml/2006/main" name="学术文献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3226</Words>
  <Application>WPS 演示</Application>
  <PresentationFormat>宽屏</PresentationFormat>
  <Paragraphs>253</Paragraphs>
  <Slides>24</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宋体</vt:lpstr>
      <vt:lpstr>Wingdings</vt:lpstr>
      <vt:lpstr>微软雅黑</vt:lpstr>
      <vt:lpstr>仿宋</vt:lpstr>
      <vt:lpstr>Euphemia</vt:lpstr>
      <vt:lpstr>Arial Unicode MS</vt:lpstr>
      <vt:lpstr>Calibri</vt:lpstr>
      <vt:lpstr>Calibri Light</vt:lpstr>
      <vt:lpstr>黑体</vt:lpstr>
      <vt:lpstr>学术文献 16x9</vt:lpstr>
      <vt:lpstr>大学生医疗保险宣传手册</vt:lpstr>
      <vt:lpstr>                 一、什么是大学生医疗保险</vt:lpstr>
      <vt:lpstr>大学生医疗保险 </vt:lpstr>
      <vt:lpstr>大学生参保对象是哪些？</vt:lpstr>
      <vt:lpstr>大学生医疗保险</vt:lpstr>
      <vt:lpstr>医保卡如何使用？</vt:lpstr>
      <vt:lpstr>大学生医疗保险如何缴纳？</vt:lpstr>
      <vt:lpstr>大学生医疗保险门诊的结算和待遇标准</vt:lpstr>
      <vt:lpstr> 大学生大病（特病）补充医疗保险住院待遇结算</vt:lpstr>
      <vt:lpstr>                二、大学生医疗保险注意事项</vt:lpstr>
      <vt:lpstr>1、大学生校外定点医院普通门诊就诊所需材料</vt:lpstr>
      <vt:lpstr>2、意外伤害门诊所需材料</vt:lpstr>
      <vt:lpstr>3、实习及假期回家住院报销所需材料：（非户籍所在省份就医一般需进行备案后方可报销）</vt:lpstr>
      <vt:lpstr>4、学生生育报销</vt:lpstr>
      <vt:lpstr>注意：以下情况不予报销</vt:lpstr>
      <vt:lpstr>注意：以下情况不予报销</vt:lpstr>
      <vt:lpstr>意外身故医保报销：</vt:lpstr>
      <vt:lpstr>大学生转省外住院如何办理与结算？</vt:lpstr>
      <vt:lpstr>新生拿到医保卡前产生的医疗费用如何处理？</vt:lpstr>
      <vt:lpstr>到校医院看病如何享受医保？</vt:lpstr>
      <vt:lpstr>PowerPoint 演示文稿</vt:lpstr>
      <vt:lpstr>PowerPoint 演示文稿</vt:lpstr>
      <vt:lpstr>PowerPoint 演示文稿</vt:lpstr>
      <vt:lpstr>               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大学生医疗保险宣传手册</dc:title>
  <dc:creator/>
  <cp:lastModifiedBy>Administrator</cp:lastModifiedBy>
  <cp:revision>52</cp:revision>
  <dcterms:created xsi:type="dcterms:W3CDTF">2017-08-29T05:47:00Z</dcterms:created>
  <dcterms:modified xsi:type="dcterms:W3CDTF">2018-09-02T13:18:40Z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KSOProductBuildVer">
    <vt:lpwstr>2052-10.1.0.7520</vt:lpwstr>
  </property>
</Properties>
</file>